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4"/>
  </p:sldMasterIdLst>
  <p:notesMasterIdLst>
    <p:notesMasterId r:id="rId6"/>
  </p:notesMasterIdLst>
  <p:sldIdLst>
    <p:sldId id="259" r:id="rId5"/>
  </p:sldIdLst>
  <p:sldSz cx="42800588" cy="30275213"/>
  <p:notesSz cx="6805613" cy="9944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58" userDrawn="1">
          <p15:clr>
            <a:srgbClr val="A4A3A4"/>
          </p15:clr>
        </p15:guide>
        <p15:guide id="3" orient="horz" pos="95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A4E"/>
    <a:srgbClr val="078484"/>
    <a:srgbClr val="F4F3F2"/>
    <a:srgbClr val="E6E6E6"/>
    <a:srgbClr val="FBF3F7"/>
    <a:srgbClr val="E6ECED"/>
    <a:srgbClr val="E5E5DE"/>
    <a:srgbClr val="F4F5EC"/>
    <a:srgbClr val="E6F5F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194" autoAdjust="0"/>
    <p:restoredTop sz="95900" autoAdjust="0"/>
  </p:normalViewPr>
  <p:slideViewPr>
    <p:cSldViewPr snapToGrid="0" showGuides="1">
      <p:cViewPr varScale="1">
        <p:scale>
          <a:sx n="14" d="100"/>
          <a:sy n="14" d="100"/>
        </p:scale>
        <p:origin x="1556" y="40"/>
      </p:cViewPr>
      <p:guideLst>
        <p:guide pos="13458"/>
        <p:guide orient="horz" pos="95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commentAuthors" Target="commentAuthor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56DF31C0-1F2F-4B03-8876-87493E70ED40}" type="datetimeFigureOut">
              <a:rPr lang="en-GB" smtClean="0"/>
              <a:t>07/04/2022</a:t>
            </a:fld>
            <a:endParaRPr lang="en-GB"/>
          </a:p>
        </p:txBody>
      </p:sp>
      <p:sp>
        <p:nvSpPr>
          <p:cNvPr id="4" name="Slide Image Placeholder 3"/>
          <p:cNvSpPr>
            <a:spLocks noGrp="1" noRot="1" noChangeAspect="1"/>
          </p:cNvSpPr>
          <p:nvPr>
            <p:ph type="sldImg" idx="2"/>
          </p:nvPr>
        </p:nvSpPr>
        <p:spPr>
          <a:xfrm>
            <a:off x="1030288" y="1243013"/>
            <a:ext cx="4745037" cy="33559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1038" y="4786313"/>
            <a:ext cx="5443537" cy="3914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5625"/>
            <a:ext cx="2949575" cy="4984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4450" y="9445625"/>
            <a:ext cx="2949575" cy="498475"/>
          </a:xfrm>
          <a:prstGeom prst="rect">
            <a:avLst/>
          </a:prstGeom>
        </p:spPr>
        <p:txBody>
          <a:bodyPr vert="horz" lIns="91440" tIns="45720" rIns="91440" bIns="45720" rtlCol="0" anchor="b"/>
          <a:lstStyle>
            <a:lvl1pPr algn="r">
              <a:defRPr sz="1200"/>
            </a:lvl1pPr>
          </a:lstStyle>
          <a:p>
            <a:fld id="{F4025A32-8C64-4E11-B663-1569DC4939AA}" type="slidenum">
              <a:rPr lang="en-GB" smtClean="0"/>
              <a:t>‹#›</a:t>
            </a:fld>
            <a:endParaRPr lang="en-GB"/>
          </a:p>
        </p:txBody>
      </p:sp>
    </p:spTree>
    <p:extLst>
      <p:ext uri="{BB962C8B-B14F-4D97-AF65-F5344CB8AC3E}">
        <p14:creationId xmlns:p14="http://schemas.microsoft.com/office/powerpoint/2010/main" val="2773552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025A32-8C64-4E11-B663-1569DC4939AA}" type="slidenum">
              <a:rPr lang="en-GB" smtClean="0"/>
              <a:t>1</a:t>
            </a:fld>
            <a:endParaRPr lang="en-GB"/>
          </a:p>
        </p:txBody>
      </p:sp>
    </p:spTree>
    <p:extLst>
      <p:ext uri="{BB962C8B-B14F-4D97-AF65-F5344CB8AC3E}">
        <p14:creationId xmlns:p14="http://schemas.microsoft.com/office/powerpoint/2010/main" val="2618499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29396397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9" name="Rectangle 8">
            <a:extLst>
              <a:ext uri="{FF2B5EF4-FFF2-40B4-BE49-F238E27FC236}">
                <a16:creationId xmlns:a16="http://schemas.microsoft.com/office/drawing/2014/main" id="{8B43F24F-F0FB-412D-9664-1168B0AE1CEF}"/>
              </a:ext>
              <a:ext uri="{C183D7F6-B498-43B3-948B-1728B52AA6E4}">
                <adec:decorative xmlns:adec="http://schemas.microsoft.com/office/drawing/2017/decorative" val="1"/>
              </a:ext>
            </a:extLst>
          </p:cNvPr>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 name="Content Placeholder 4">
            <a:extLst>
              <a:ext uri="{FF2B5EF4-FFF2-40B4-BE49-F238E27FC236}">
                <a16:creationId xmlns:a16="http://schemas.microsoft.com/office/drawing/2014/main" id="{53CD4AAC-44F7-4065-A428-4A870F2B2CEF}"/>
              </a:ext>
            </a:extLst>
          </p:cNvPr>
          <p:cNvSpPr>
            <a:spLocks noGrp="1"/>
          </p:cNvSpPr>
          <p:nvPr>
            <p:ph sz="quarter" idx="15" hasCustomPrompt="1"/>
          </p:nvPr>
        </p:nvSpPr>
        <p:spPr>
          <a:xfrm>
            <a:off x="1022351" y="5859786"/>
            <a:ext cx="17415944" cy="105048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0" name="Rectangle 9">
            <a:extLst>
              <a:ext uri="{FF2B5EF4-FFF2-40B4-BE49-F238E27FC236}">
                <a16:creationId xmlns:a16="http://schemas.microsoft.com/office/drawing/2014/main" id="{1AB46ECE-0E13-4515-9430-332A23640361}"/>
              </a:ext>
              <a:ext uri="{C183D7F6-B498-43B3-948B-1728B52AA6E4}">
                <adec:decorative xmlns:adec="http://schemas.microsoft.com/office/drawing/2017/decorative" val="1"/>
              </a:ext>
            </a:extLst>
          </p:cNvPr>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3" name="Content Placeholder 32">
            <a:extLst>
              <a:ext uri="{FF2B5EF4-FFF2-40B4-BE49-F238E27FC236}">
                <a16:creationId xmlns:a16="http://schemas.microsoft.com/office/drawing/2014/main" id="{6BCD20C3-2203-4639-8AA5-6E0473699AB7}"/>
              </a:ext>
            </a:extLst>
          </p:cNvPr>
          <p:cNvSpPr>
            <a:spLocks noGrp="1"/>
          </p:cNvSpPr>
          <p:nvPr>
            <p:ph sz="quarter" idx="16" hasCustomPrompt="1"/>
          </p:nvPr>
        </p:nvSpPr>
        <p:spPr>
          <a:xfrm>
            <a:off x="1022351" y="17104383"/>
            <a:ext cx="9635332" cy="104904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1" name="Rectangle 10">
            <a:extLst>
              <a:ext uri="{FF2B5EF4-FFF2-40B4-BE49-F238E27FC236}">
                <a16:creationId xmlns:a16="http://schemas.microsoft.com/office/drawing/2014/main" id="{629FEC58-A4F3-4197-81B4-E6B1FBA9593F}"/>
              </a:ext>
              <a:ext uri="{C183D7F6-B498-43B3-948B-1728B52AA6E4}">
                <adec:decorative xmlns:adec="http://schemas.microsoft.com/office/drawing/2017/decorative" val="1"/>
              </a:ext>
            </a:extLst>
          </p:cNvPr>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5" name="Content Placeholder 34">
            <a:extLst>
              <a:ext uri="{FF2B5EF4-FFF2-40B4-BE49-F238E27FC236}">
                <a16:creationId xmlns:a16="http://schemas.microsoft.com/office/drawing/2014/main" id="{E2C72D6E-B012-4960-AFAF-2935F5655271}"/>
              </a:ext>
            </a:extLst>
          </p:cNvPr>
          <p:cNvSpPr>
            <a:spLocks noGrp="1"/>
          </p:cNvSpPr>
          <p:nvPr>
            <p:ph sz="quarter" idx="17" hasCustomPrompt="1"/>
          </p:nvPr>
        </p:nvSpPr>
        <p:spPr>
          <a:xfrm>
            <a:off x="11390572" y="17103637"/>
            <a:ext cx="7047259" cy="104911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7" name="Rectangle 16">
            <a:extLst>
              <a:ext uri="{FF2B5EF4-FFF2-40B4-BE49-F238E27FC236}">
                <a16:creationId xmlns:a16="http://schemas.microsoft.com/office/drawing/2014/main" id="{63912914-2747-4DDE-8D76-5195595D4A64}"/>
              </a:ext>
              <a:ext uri="{C183D7F6-B498-43B3-948B-1728B52AA6E4}">
                <adec:decorative xmlns:adec="http://schemas.microsoft.com/office/drawing/2017/decorative" val="1"/>
              </a:ext>
            </a:extLst>
          </p:cNvPr>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6" name="Content Placeholder 35">
            <a:extLst>
              <a:ext uri="{FF2B5EF4-FFF2-40B4-BE49-F238E27FC236}">
                <a16:creationId xmlns:a16="http://schemas.microsoft.com/office/drawing/2014/main" id="{28C20B94-8FCB-4CD3-BA6F-B68019414536}"/>
              </a:ext>
            </a:extLst>
          </p:cNvPr>
          <p:cNvSpPr>
            <a:spLocks noGrp="1"/>
          </p:cNvSpPr>
          <p:nvPr>
            <p:ph sz="quarter" idx="18" hasCustomPrompt="1"/>
          </p:nvPr>
        </p:nvSpPr>
        <p:spPr>
          <a:xfrm>
            <a:off x="19186575" y="5858717"/>
            <a:ext cx="12210169" cy="769535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9" name="Rectangle 18">
            <a:extLst>
              <a:ext uri="{FF2B5EF4-FFF2-40B4-BE49-F238E27FC236}">
                <a16:creationId xmlns:a16="http://schemas.microsoft.com/office/drawing/2014/main" id="{1BEB6CBD-170B-4F09-B2F0-698A9A96E623}"/>
              </a:ext>
              <a:ext uri="{C183D7F6-B498-43B3-948B-1728B52AA6E4}">
                <adec:decorative xmlns:adec="http://schemas.microsoft.com/office/drawing/2017/decorative" val="1"/>
              </a:ext>
            </a:extLst>
          </p:cNvPr>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 name="Content Placeholder 36">
            <a:extLst>
              <a:ext uri="{FF2B5EF4-FFF2-40B4-BE49-F238E27FC236}">
                <a16:creationId xmlns:a16="http://schemas.microsoft.com/office/drawing/2014/main" id="{DCBBFD08-AD1E-491B-9C58-47D0A41FB674}"/>
              </a:ext>
            </a:extLst>
          </p:cNvPr>
          <p:cNvSpPr>
            <a:spLocks noGrp="1"/>
          </p:cNvSpPr>
          <p:nvPr>
            <p:ph sz="quarter" idx="19" hasCustomPrompt="1"/>
          </p:nvPr>
        </p:nvSpPr>
        <p:spPr>
          <a:xfrm>
            <a:off x="19200974" y="14285127"/>
            <a:ext cx="12210169" cy="769381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1" name="Rectangle 20">
            <a:extLst>
              <a:ext uri="{FF2B5EF4-FFF2-40B4-BE49-F238E27FC236}">
                <a16:creationId xmlns:a16="http://schemas.microsoft.com/office/drawing/2014/main" id="{F798A082-AC4D-4A8D-9CF2-9430DF1C5F78}"/>
              </a:ext>
              <a:ext uri="{C183D7F6-B498-43B3-948B-1728B52AA6E4}">
                <adec:decorative xmlns:adec="http://schemas.microsoft.com/office/drawing/2017/decorative" val="1"/>
              </a:ext>
            </a:extLst>
          </p:cNvPr>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 name="Content Placeholder 37">
            <a:extLst>
              <a:ext uri="{FF2B5EF4-FFF2-40B4-BE49-F238E27FC236}">
                <a16:creationId xmlns:a16="http://schemas.microsoft.com/office/drawing/2014/main" id="{69CB0982-D2DA-488C-998B-7DC9B88A3E1C}"/>
              </a:ext>
            </a:extLst>
          </p:cNvPr>
          <p:cNvSpPr>
            <a:spLocks noGrp="1"/>
          </p:cNvSpPr>
          <p:nvPr>
            <p:ph sz="quarter" idx="20" hasCustomPrompt="1"/>
          </p:nvPr>
        </p:nvSpPr>
        <p:spPr>
          <a:xfrm>
            <a:off x="19200976" y="22703644"/>
            <a:ext cx="12210168" cy="489113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FF2B5EF4-FFF2-40B4-BE49-F238E27FC236}">
                <a16:creationId xmlns:a16="http://schemas.microsoft.com/office/drawing/2014/main" id="{DE17EA3D-1D97-402B-951A-07B65353F3E1}"/>
              </a:ext>
              <a:ext uri="{C183D7F6-B498-43B3-948B-1728B52AA6E4}">
                <adec:decorative xmlns:adec="http://schemas.microsoft.com/office/drawing/2017/decorative" val="1"/>
              </a:ext>
            </a:extLst>
          </p:cNvPr>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9" name="Content Placeholder 38">
            <a:extLst>
              <a:ext uri="{FF2B5EF4-FFF2-40B4-BE49-F238E27FC236}">
                <a16:creationId xmlns:a16="http://schemas.microsoft.com/office/drawing/2014/main" id="{E3800366-A01C-4055-B3B8-37E3F51B2C3D}"/>
              </a:ext>
            </a:extLst>
          </p:cNvPr>
          <p:cNvSpPr>
            <a:spLocks noGrp="1"/>
          </p:cNvSpPr>
          <p:nvPr>
            <p:ph sz="quarter" idx="21" hasCustomPrompt="1"/>
          </p:nvPr>
        </p:nvSpPr>
        <p:spPr>
          <a:xfrm>
            <a:off x="32131986" y="5858717"/>
            <a:ext cx="9646252" cy="1050364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3" name="Rectangle 12">
            <a:extLst>
              <a:ext uri="{FF2B5EF4-FFF2-40B4-BE49-F238E27FC236}">
                <a16:creationId xmlns:a16="http://schemas.microsoft.com/office/drawing/2014/main" id="{8DBB5D15-5B0D-4AD2-A799-ADC5BDBD177B}"/>
              </a:ext>
              <a:ext uri="{C183D7F6-B498-43B3-948B-1728B52AA6E4}">
                <adec:decorative xmlns:adec="http://schemas.microsoft.com/office/drawing/2017/decorative" val="1"/>
              </a:ext>
            </a:extLst>
          </p:cNvPr>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0" name="Content Placeholder 39">
            <a:extLst>
              <a:ext uri="{FF2B5EF4-FFF2-40B4-BE49-F238E27FC236}">
                <a16:creationId xmlns:a16="http://schemas.microsoft.com/office/drawing/2014/main" id="{E8B00910-BAB4-498C-B8BA-9E5D259C2CDD}"/>
              </a:ext>
            </a:extLst>
          </p:cNvPr>
          <p:cNvSpPr>
            <a:spLocks noGrp="1"/>
          </p:cNvSpPr>
          <p:nvPr>
            <p:ph sz="quarter" idx="22" hasCustomPrompt="1"/>
          </p:nvPr>
        </p:nvSpPr>
        <p:spPr>
          <a:xfrm>
            <a:off x="32147841" y="17095987"/>
            <a:ext cx="4460069" cy="48829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6" name="Rectangle 15">
            <a:extLst>
              <a:ext uri="{FF2B5EF4-FFF2-40B4-BE49-F238E27FC236}">
                <a16:creationId xmlns:a16="http://schemas.microsoft.com/office/drawing/2014/main" id="{BBD276F9-89C3-4113-840D-B73A8EC65C36}"/>
              </a:ext>
              <a:ext uri="{C183D7F6-B498-43B3-948B-1728B52AA6E4}">
                <adec:decorative xmlns:adec="http://schemas.microsoft.com/office/drawing/2017/decorative" val="1"/>
              </a:ext>
            </a:extLst>
          </p:cNvPr>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 name="Content Placeholder 40">
            <a:extLst>
              <a:ext uri="{FF2B5EF4-FFF2-40B4-BE49-F238E27FC236}">
                <a16:creationId xmlns:a16="http://schemas.microsoft.com/office/drawing/2014/main" id="{13F1650C-45E1-44EE-9057-F0205C66164C}"/>
              </a:ext>
            </a:extLst>
          </p:cNvPr>
          <p:cNvSpPr>
            <a:spLocks noGrp="1"/>
          </p:cNvSpPr>
          <p:nvPr>
            <p:ph sz="quarter" idx="23" hasCustomPrompt="1"/>
          </p:nvPr>
        </p:nvSpPr>
        <p:spPr>
          <a:xfrm>
            <a:off x="37340799" y="17095987"/>
            <a:ext cx="4435927" cy="48830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4" name="Rectangle 13">
            <a:extLst>
              <a:ext uri="{FF2B5EF4-FFF2-40B4-BE49-F238E27FC236}">
                <a16:creationId xmlns:a16="http://schemas.microsoft.com/office/drawing/2014/main" id="{36E3DF8E-C4AE-42AE-9D54-DAF4F3D3BE66}"/>
              </a:ext>
              <a:ext uri="{C183D7F6-B498-43B3-948B-1728B52AA6E4}">
                <adec:decorative xmlns:adec="http://schemas.microsoft.com/office/drawing/2017/decorative" val="1"/>
              </a:ext>
            </a:extLst>
          </p:cNvPr>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2" name="Content Placeholder 41">
            <a:extLst>
              <a:ext uri="{FF2B5EF4-FFF2-40B4-BE49-F238E27FC236}">
                <a16:creationId xmlns:a16="http://schemas.microsoft.com/office/drawing/2014/main" id="{C8755E73-48C4-4B30-AEC3-CF06E9993461}"/>
              </a:ext>
            </a:extLst>
          </p:cNvPr>
          <p:cNvSpPr>
            <a:spLocks noGrp="1"/>
          </p:cNvSpPr>
          <p:nvPr>
            <p:ph sz="quarter" idx="24" hasCustomPrompt="1"/>
          </p:nvPr>
        </p:nvSpPr>
        <p:spPr>
          <a:xfrm>
            <a:off x="32147841" y="22713183"/>
            <a:ext cx="4460069"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Rectangle 14">
            <a:extLst>
              <a:ext uri="{FF2B5EF4-FFF2-40B4-BE49-F238E27FC236}">
                <a16:creationId xmlns:a16="http://schemas.microsoft.com/office/drawing/2014/main" id="{E6861DA8-30DB-48AE-B570-F97069B994CF}"/>
              </a:ext>
              <a:ext uri="{C183D7F6-B498-43B3-948B-1728B52AA6E4}">
                <adec:decorative xmlns:adec="http://schemas.microsoft.com/office/drawing/2017/decorative" val="1"/>
              </a:ext>
            </a:extLst>
          </p:cNvPr>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431"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 name="Content Placeholder 42">
            <a:extLst>
              <a:ext uri="{FF2B5EF4-FFF2-40B4-BE49-F238E27FC236}">
                <a16:creationId xmlns:a16="http://schemas.microsoft.com/office/drawing/2014/main" id="{63D3E744-6C56-4C5F-88D6-4844FC847B5A}"/>
              </a:ext>
            </a:extLst>
          </p:cNvPr>
          <p:cNvSpPr>
            <a:spLocks noGrp="1"/>
          </p:cNvSpPr>
          <p:nvPr>
            <p:ph sz="quarter" idx="25" hasCustomPrompt="1"/>
          </p:nvPr>
        </p:nvSpPr>
        <p:spPr>
          <a:xfrm>
            <a:off x="37340800" y="22713183"/>
            <a:ext cx="4435926" cy="48816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32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531600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4" pos="19785">
          <p15:clr>
            <a:srgbClr val="FBAE40"/>
          </p15:clr>
        </p15:guide>
        <p15:guide id="15" pos="12074">
          <p15:clr>
            <a:srgbClr val="FBAE40"/>
          </p15:clr>
        </p15:guide>
        <p15:guide id="21" pos="11621">
          <p15:clr>
            <a:srgbClr val="FBAE40"/>
          </p15:clr>
        </p15:guide>
        <p15:guide id="23" pos="202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
        <p:nvSpPr>
          <p:cNvPr id="10" name="Rectangle 9"/>
          <p:cNvSpPr/>
          <p:nvPr/>
        </p:nvSpPr>
        <p:spPr>
          <a:xfrm>
            <a:off x="1058785" y="1358839"/>
            <a:ext cx="27440169" cy="1569532"/>
          </a:xfrm>
          <a:prstGeom prst="rect">
            <a:avLst/>
          </a:prstGeom>
        </p:spPr>
        <p:txBody>
          <a:bodyPr wrap="square">
            <a:spAutoFit/>
          </a:bodyPr>
          <a:lstStyle/>
          <a:p>
            <a:pPr algn="l"/>
            <a:r>
              <a:rPr kumimoji="0" lang="en-US" sz="9599" b="1" i="0" u="none" strike="noStrike" kern="1200" cap="none" spc="0" normalizeH="0" baseline="0" noProof="0" dirty="0">
                <a:ln>
                  <a:noFill/>
                </a:ln>
                <a:solidFill>
                  <a:schemeClr val="bg1"/>
                </a:solidFill>
                <a:effectLst/>
                <a:uLnTx/>
                <a:uFillTx/>
                <a:latin typeface="Arial"/>
                <a:ea typeface="+mj-ea"/>
                <a:cs typeface="+mj-cs"/>
              </a:rPr>
              <a:t>UCL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palette – </a:t>
            </a:r>
            <a:r>
              <a:rPr kumimoji="0" lang="en-US" sz="9599" b="1" i="0" u="none" strike="noStrike" kern="1200" cap="none" spc="0" normalizeH="0" baseline="0" noProof="0" dirty="0" err="1">
                <a:ln>
                  <a:noFill/>
                </a:ln>
                <a:solidFill>
                  <a:schemeClr val="bg1"/>
                </a:solidFill>
                <a:effectLst/>
                <a:uLnTx/>
                <a:uFillTx/>
                <a:latin typeface="Arial"/>
                <a:ea typeface="+mj-ea"/>
                <a:cs typeface="+mj-cs"/>
              </a:rPr>
              <a:t>colour</a:t>
            </a:r>
            <a:r>
              <a:rPr kumimoji="0" lang="en-US" sz="9599" b="1" i="0" u="none" strike="noStrike" kern="1200" cap="none" spc="0" normalizeH="0" baseline="0" noProof="0" dirty="0">
                <a:ln>
                  <a:noFill/>
                </a:ln>
                <a:solidFill>
                  <a:schemeClr val="bg1"/>
                </a:solidFill>
                <a:effectLst/>
                <a:uLnTx/>
                <a:uFillTx/>
                <a:latin typeface="Arial"/>
                <a:ea typeface="+mj-ea"/>
                <a:cs typeface="+mj-cs"/>
              </a:rPr>
              <a:t> values and tints</a:t>
            </a:r>
            <a:endParaRPr lang="en-GB" sz="1800" dirty="0">
              <a:solidFill>
                <a:schemeClr val="bg1"/>
              </a:solidFill>
            </a:endParaRPr>
          </a:p>
        </p:txBody>
      </p:sp>
      <p:pic>
        <p:nvPicPr>
          <p:cNvPr id="9" name="Picture 8">
            <a:extLst>
              <a:ext uri="{FF2B5EF4-FFF2-40B4-BE49-F238E27FC236}">
                <a16:creationId xmlns:a16="http://schemas.microsoft.com/office/drawing/2014/main" id="{B5A4719A-7364-4638-97F8-F07B261A2223}"/>
              </a:ext>
            </a:extLst>
          </p:cNvPr>
          <p:cNvPicPr>
            <a:picLocks noChangeAspect="1"/>
          </p:cNvPicPr>
          <p:nvPr/>
        </p:nvPicPr>
        <p:blipFill rotWithShape="1">
          <a:blip r:embed="rId2"/>
          <a:srcRect t="17760" r="935" b="20698"/>
          <a:stretch/>
        </p:blipFill>
        <p:spPr>
          <a:xfrm>
            <a:off x="611736" y="7632406"/>
            <a:ext cx="41491084" cy="18235634"/>
          </a:xfrm>
          <a:prstGeom prst="rect">
            <a:avLst/>
          </a:prstGeom>
        </p:spPr>
      </p:pic>
    </p:spTree>
    <p:extLst>
      <p:ext uri="{BB962C8B-B14F-4D97-AF65-F5344CB8AC3E}">
        <p14:creationId xmlns:p14="http://schemas.microsoft.com/office/powerpoint/2010/main" val="284609622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6" pos="667">
          <p15:clr>
            <a:srgbClr val="FBAE40"/>
          </p15:clr>
        </p15:guide>
        <p15:guide id="7" pos="26294">
          <p15:clr>
            <a:srgbClr val="FBAE40"/>
          </p15:clr>
        </p15:guide>
        <p15:guide id="8" orient="horz" pos="17361">
          <p15:clr>
            <a:srgbClr val="FBAE40"/>
          </p15:clr>
        </p15:guide>
        <p15:guide id="9" orient="horz" pos="368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2816288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899">
          <p15:clr>
            <a:srgbClr val="FBAE40"/>
          </p15:clr>
        </p15:guide>
        <p15:guide id="2" pos="9353">
          <p15:clr>
            <a:srgbClr val="FBAE40"/>
          </p15:clr>
        </p15:guide>
        <p15:guide id="3" pos="17608">
          <p15:clr>
            <a:srgbClr val="FBAE40"/>
          </p15:clr>
        </p15:guide>
        <p15:guide id="4" pos="1806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351"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
        <p:nvSpPr>
          <p:cNvPr id="26" name="Rectangle 25">
            <a:extLst>
              <a:ext uri="{FF2B5EF4-FFF2-40B4-BE49-F238E27FC236}">
                <a16:creationId xmlns:a16="http://schemas.microsoft.com/office/drawing/2014/main" id="{7B0C01BF-3201-5040-8403-FAEDE26818D7}"/>
              </a:ext>
              <a:ext uri="{C183D7F6-B498-43B3-948B-1728B52AA6E4}">
                <adec:decorative xmlns:adec="http://schemas.microsoft.com/office/drawing/2017/decorative" val="1"/>
              </a:ext>
            </a:extLst>
          </p:cNvPr>
          <p:cNvSpPr/>
          <p:nvPr userDrawn="1"/>
        </p:nvSpPr>
        <p:spPr>
          <a:xfrm>
            <a:off x="14847888" y="5857198"/>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Rectangle 26">
            <a:extLst>
              <a:ext uri="{FF2B5EF4-FFF2-40B4-BE49-F238E27FC236}">
                <a16:creationId xmlns:a16="http://schemas.microsoft.com/office/drawing/2014/main" id="{84358C45-E5AB-8842-A605-4825BAC4AD73}"/>
              </a:ext>
              <a:ext uri="{C183D7F6-B498-43B3-948B-1728B52AA6E4}">
                <adec:decorative xmlns:adec="http://schemas.microsoft.com/office/drawing/2017/decorative" val="1"/>
              </a:ext>
            </a:extLst>
          </p:cNvPr>
          <p:cNvSpPr/>
          <p:nvPr userDrawn="1"/>
        </p:nvSpPr>
        <p:spPr>
          <a:xfrm>
            <a:off x="28671914" y="5927649"/>
            <a:ext cx="13104812" cy="21736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23965108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84">
          <p15:clr>
            <a:srgbClr val="FBAE40"/>
          </p15:clr>
        </p15:guide>
        <p15:guide id="2" pos="8899">
          <p15:clr>
            <a:srgbClr val="FBAE40"/>
          </p15:clr>
        </p15:guide>
        <p15:guide id="3" pos="9353">
          <p15:clr>
            <a:srgbClr val="FBAE40"/>
          </p15:clr>
        </p15:guide>
        <p15:guide id="4" pos="17608">
          <p15:clr>
            <a:srgbClr val="FBAE40"/>
          </p15:clr>
        </p15:guide>
        <p15:guide id="5" pos="1806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15968392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13254">
          <p15:clr>
            <a:srgbClr val="FBAE40"/>
          </p15:clr>
        </p15:guide>
        <p15:guide id="41" pos="13707">
          <p15:clr>
            <a:srgbClr val="FBAE40"/>
          </p15:clr>
        </p15:guide>
        <p15:guide id="42" pos="6722">
          <p15:clr>
            <a:srgbClr val="FBAE40"/>
          </p15:clr>
        </p15:guide>
        <p15:guide id="43" pos="7176">
          <p15:clr>
            <a:srgbClr val="FBAE40"/>
          </p15:clr>
        </p15:guide>
        <p15:guide id="44" pos="20239">
          <p15:clr>
            <a:srgbClr val="FBAE40"/>
          </p15:clr>
        </p15:guide>
        <p15:guide id="45" pos="1978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 name="Rectangle 1">
            <a:extLst>
              <a:ext uri="{C183D7F6-B498-43B3-948B-1728B52AA6E4}">
                <adec:decorative xmlns:adec="http://schemas.microsoft.com/office/drawing/2017/decorative" val="1"/>
              </a:ext>
            </a:extLst>
          </p:cNvPr>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i="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8" name="Rectangle 17">
            <a:extLst>
              <a:ext uri="{C183D7F6-B498-43B3-948B-1728B52AA6E4}">
                <adec:decorative xmlns:adec="http://schemas.microsoft.com/office/drawing/2017/decorative" val="1"/>
              </a:ext>
            </a:extLst>
          </p:cNvPr>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0" name="Rectangle 19">
            <a:extLst>
              <a:ext uri="{C183D7F6-B498-43B3-948B-1728B52AA6E4}">
                <adec:decorative xmlns:adec="http://schemas.microsoft.com/office/drawing/2017/decorative" val="1"/>
              </a:ext>
            </a:extLst>
          </p:cNvPr>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80112885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15:clr>
            <a:srgbClr val="FBAE40"/>
          </p15:clr>
        </p15:guide>
        <p15:guide id="40" orient="horz" pos="3684">
          <p15:clr>
            <a:srgbClr val="FBAE40"/>
          </p15:clr>
        </p15:guide>
        <p15:guide id="41" pos="13254">
          <p15:clr>
            <a:srgbClr val="FBAE40"/>
          </p15:clr>
        </p15:guide>
        <p15:guide id="42" pos="13707">
          <p15:clr>
            <a:srgbClr val="FBAE40"/>
          </p15:clr>
        </p15:guide>
        <p15:guide id="45" pos="19785">
          <p15:clr>
            <a:srgbClr val="FBAE40"/>
          </p15:clr>
        </p15:guide>
        <p15:guide id="46" pos="20239">
          <p15:clr>
            <a:srgbClr val="FBAE40"/>
          </p15:clr>
        </p15:guide>
        <p15:guide id="47" pos="7176">
          <p15:clr>
            <a:srgbClr val="FBAE40"/>
          </p15:clr>
        </p15:guide>
        <p15:guide id="48" pos="672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7" name="Rectangle 36">
            <a:extLst>
              <a:ext uri="{C183D7F6-B498-43B3-948B-1728B52AA6E4}">
                <adec:decorative xmlns:adec="http://schemas.microsoft.com/office/drawing/2017/decorative" val="1"/>
              </a:ext>
            </a:extLst>
          </p:cNvPr>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9" name="Rectangle 38">
            <a:extLst>
              <a:ext uri="{C183D7F6-B498-43B3-948B-1728B52AA6E4}">
                <adec:decorative xmlns:adec="http://schemas.microsoft.com/office/drawing/2017/decorative" val="1"/>
              </a:ext>
            </a:extLst>
          </p:cNvPr>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3573721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orient="horz" pos="3684">
          <p15:clr>
            <a:srgbClr val="FBAE40"/>
          </p15:clr>
        </p15:guide>
        <p15:guide id="40" pos="7176">
          <p15:clr>
            <a:srgbClr val="FBAE40"/>
          </p15:clr>
        </p15:guide>
        <p15:guide id="41" pos="19785">
          <p15:clr>
            <a:srgbClr val="FBAE40"/>
          </p15:clr>
        </p15:guide>
        <p15:guide id="42" pos="6722">
          <p15:clr>
            <a:srgbClr val="FBAE40"/>
          </p15:clr>
        </p15:guide>
        <p15:guide id="43" pos="202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8" name="Rectangle 7">
            <a:extLst>
              <a:ext uri="{C183D7F6-B498-43B3-948B-1728B52AA6E4}">
                <adec:decorative xmlns:adec="http://schemas.microsoft.com/office/drawing/2017/decorative" val="1"/>
              </a:ext>
            </a:extLst>
          </p:cNvPr>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2" name="Rectangle 11">
            <a:extLst>
              <a:ext uri="{C183D7F6-B498-43B3-948B-1728B52AA6E4}">
                <adec:decorative xmlns:adec="http://schemas.microsoft.com/office/drawing/2017/decorative" val="1"/>
              </a:ext>
            </a:extLst>
          </p:cNvPr>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26366839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0" orient="horz" pos="3684">
          <p15:clr>
            <a:srgbClr val="FBAE40"/>
          </p15:clr>
        </p15:guide>
        <p15:guide id="41" pos="13254">
          <p15:clr>
            <a:srgbClr val="FBAE40"/>
          </p15:clr>
        </p15:guide>
        <p15:guide id="42" pos="19785">
          <p15:clr>
            <a:srgbClr val="FBAE40"/>
          </p15:clr>
        </p15:guide>
        <p15:guide id="43" pos="20239">
          <p15:clr>
            <a:srgbClr val="FBAE40"/>
          </p15:clr>
        </p15:guide>
        <p15:guide id="44" pos="1370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800" b="1" baseline="0">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2" name="Rectangle 21">
            <a:extLst>
              <a:ext uri="{C183D7F6-B498-43B3-948B-1728B52AA6E4}">
                <adec:decorative xmlns:adec="http://schemas.microsoft.com/office/drawing/2017/decorative" val="1"/>
              </a:ext>
            </a:extLst>
          </p:cNvPr>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1" name="Rectangle 30">
            <a:extLst>
              <a:ext uri="{C183D7F6-B498-43B3-948B-1728B52AA6E4}">
                <adec:decorative xmlns:adec="http://schemas.microsoft.com/office/drawing/2017/decorative" val="1"/>
              </a:ext>
            </a:extLst>
          </p:cNvPr>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3" name="Rectangle 32">
            <a:extLst>
              <a:ext uri="{C183D7F6-B498-43B3-948B-1728B52AA6E4}">
                <adec:decorative xmlns:adec="http://schemas.microsoft.com/office/drawing/2017/decorative" val="1"/>
              </a:ext>
            </a:extLst>
          </p:cNvPr>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2" name="Rectangle 11">
            <a:extLst>
              <a:ext uri="{C183D7F6-B498-43B3-948B-1728B52AA6E4}">
                <adec:decorative xmlns:adec="http://schemas.microsoft.com/office/drawing/2017/decorative" val="1"/>
              </a:ext>
            </a:extLst>
          </p:cNvPr>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6" name="Rectangle 25">
            <a:extLst>
              <a:ext uri="{C183D7F6-B498-43B3-948B-1728B52AA6E4}">
                <adec:decorative xmlns:adec="http://schemas.microsoft.com/office/drawing/2017/decorative" val="1"/>
              </a:ext>
            </a:extLst>
          </p:cNvPr>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5pPr marL="6418641" indent="0">
              <a:buNone/>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8" name="Rectangle 7">
            <a:extLst>
              <a:ext uri="{C183D7F6-B498-43B3-948B-1728B52AA6E4}">
                <adec:decorative xmlns:adec="http://schemas.microsoft.com/office/drawing/2017/decorative" val="1"/>
              </a:ext>
            </a:extLst>
          </p:cNvPr>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4" name="Rectangle 23">
            <a:extLst>
              <a:ext uri="{C183D7F6-B498-43B3-948B-1728B52AA6E4}">
                <adec:decorative xmlns:adec="http://schemas.microsoft.com/office/drawing/2017/decorative" val="1"/>
              </a:ext>
            </a:extLst>
          </p:cNvPr>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4000" b="0">
                <a:latin typeface="+mj-lt"/>
              </a:defRPr>
            </a:lvl1pPr>
            <a:lvl2pPr>
              <a:defRPr sz="5399" b="1">
                <a:latin typeface="+mj-lt"/>
              </a:defRPr>
            </a:lvl2pPr>
            <a:lvl3pPr>
              <a:defRPr sz="4800" b="1">
                <a:latin typeface="+mj-lt"/>
              </a:defRPr>
            </a:lvl3pPr>
            <a:lvl4pPr>
              <a:defRPr sz="2400"/>
            </a:lvl4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39" name="Rectangle 38">
            <a:extLst>
              <a:ext uri="{C183D7F6-B498-43B3-948B-1728B52AA6E4}">
                <adec:decorative xmlns:adec="http://schemas.microsoft.com/office/drawing/2017/decorative" val="1"/>
              </a:ext>
            </a:extLst>
          </p:cNvPr>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01951768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9" pos="6722">
          <p15:clr>
            <a:srgbClr val="FBAE40"/>
          </p15:clr>
        </p15:guide>
        <p15:guide id="41" pos="7176">
          <p15:clr>
            <a:srgbClr val="FBAE40"/>
          </p15:clr>
        </p15:guide>
        <p15:guide id="45" pos="19785">
          <p15:clr>
            <a:srgbClr val="FBAE40"/>
          </p15:clr>
        </p15:guide>
        <p15:guide id="46" pos="202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199"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sz="2800" b="1">
                <a:solidFill>
                  <a:schemeClr val="bg1"/>
                </a:solidFill>
                <a:latin typeface="+mj-lt"/>
              </a:defRPr>
            </a:lvl1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6" baseline="0">
                <a:solidFill>
                  <a:schemeClr val="bg1"/>
                </a:solidFill>
              </a:defRPr>
            </a:lvl1pPr>
            <a:lvl2pPr>
              <a:defRPr sz="4294"/>
            </a:lvl2pPr>
            <a:lvl3pPr>
              <a:defRPr sz="3816"/>
            </a:lvl3pPr>
            <a:lvl4pPr>
              <a:defRPr sz="3180"/>
            </a:lvl4pPr>
            <a:lvl5pPr>
              <a:defRPr sz="3180"/>
            </a:lvl5pPr>
          </a:lstStyle>
          <a:p>
            <a:pPr lvl="0"/>
            <a:r>
              <a:rPr lang="en-GB" dirty="0"/>
              <a:t>Keep this area clear</a:t>
            </a:r>
          </a:p>
        </p:txBody>
      </p:sp>
      <p:sp>
        <p:nvSpPr>
          <p:cNvPr id="20" name="Rectangle 19">
            <a:extLst>
              <a:ext uri="{C183D7F6-B498-43B3-948B-1728B52AA6E4}">
                <adec:decorative xmlns:adec="http://schemas.microsoft.com/office/drawing/2017/decorative" val="1"/>
              </a:ext>
            </a:extLst>
          </p:cNvPr>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 name="Rectangle 3">
            <a:extLst>
              <a:ext uri="{C183D7F6-B498-43B3-948B-1728B52AA6E4}">
                <adec:decorative xmlns:adec="http://schemas.microsoft.com/office/drawing/2017/decorative" val="1"/>
              </a:ext>
            </a:extLst>
          </p:cNvPr>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7" name="Rectangle 26">
            <a:extLst>
              <a:ext uri="{C183D7F6-B498-43B3-948B-1728B52AA6E4}">
                <adec:decorative xmlns:adec="http://schemas.microsoft.com/office/drawing/2017/decorative" val="1"/>
              </a:ext>
            </a:extLst>
          </p:cNvPr>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18" name="Rectangle 17">
            <a:extLst>
              <a:ext uri="{C183D7F6-B498-43B3-948B-1728B52AA6E4}">
                <adec:decorative xmlns:adec="http://schemas.microsoft.com/office/drawing/2017/decorative" val="1"/>
              </a:ext>
            </a:extLst>
          </p:cNvPr>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3" name="Rectangle 42">
            <a:extLst>
              <a:ext uri="{C183D7F6-B498-43B3-948B-1728B52AA6E4}">
                <adec:decorative xmlns:adec="http://schemas.microsoft.com/office/drawing/2017/decorative" val="1"/>
              </a:ext>
            </a:extLst>
          </p:cNvPr>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1604660" indent="0" algn="l" defTabSz="3209320" rtl="0" eaLnBrk="1" latinLnBrk="0" hangingPunct="1">
              <a:lnSpc>
                <a:spcPct val="90000"/>
              </a:lnSpc>
              <a:buFont typeface="Arial" panose="020B0604020202020204" pitchFamily="34" charset="0"/>
              <a:buNone/>
              <a:defRPr lang="en-US" sz="4000" b="1" kern="1200" dirty="0" smtClean="0">
                <a:solidFill>
                  <a:schemeClr val="tx1"/>
                </a:solidFill>
                <a:latin typeface="+mj-lt"/>
                <a:ea typeface="+mn-ea"/>
                <a:cs typeface="+mn-cs"/>
              </a:defRPr>
            </a:lvl2pPr>
            <a:lvl3pPr marL="3209320" indent="0" algn="l" defTabSz="3209320" rtl="0" eaLnBrk="1" latinLnBrk="0" hangingPunct="1">
              <a:lnSpc>
                <a:spcPct val="90000"/>
              </a:lnSpc>
              <a:buFont typeface="Arial" panose="020B0604020202020204" pitchFamily="34" charset="0"/>
              <a:buNone/>
              <a:defRPr lang="en-US" sz="2400" b="0" kern="1200" dirty="0" smtClean="0">
                <a:solidFill>
                  <a:schemeClr val="tx1"/>
                </a:solidFill>
                <a:latin typeface="+mj-lt"/>
                <a:ea typeface="+mn-ea"/>
                <a:cs typeface="+mn-cs"/>
              </a:defRPr>
            </a:lvl3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1" name="Rectangle 30">
            <a:extLst>
              <a:ext uri="{C183D7F6-B498-43B3-948B-1728B52AA6E4}">
                <adec:decorative xmlns:adec="http://schemas.microsoft.com/office/drawing/2017/decorative" val="1"/>
              </a:ext>
            </a:extLst>
          </p:cNvPr>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3" name="Rectangle 32">
            <a:extLst>
              <a:ext uri="{C183D7F6-B498-43B3-948B-1728B52AA6E4}">
                <adec:decorative xmlns:adec="http://schemas.microsoft.com/office/drawing/2017/decorative" val="1"/>
              </a:ext>
            </a:extLst>
          </p:cNvPr>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5" name="Rectangle 34">
            <a:extLst>
              <a:ext uri="{C183D7F6-B498-43B3-948B-1728B52AA6E4}">
                <adec:decorative xmlns:adec="http://schemas.microsoft.com/office/drawing/2017/decorative" val="1"/>
              </a:ext>
            </a:extLst>
          </p:cNvPr>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37" name="Rectangle 36">
            <a:extLst>
              <a:ext uri="{C183D7F6-B498-43B3-948B-1728B52AA6E4}">
                <adec:decorative xmlns:adec="http://schemas.microsoft.com/office/drawing/2017/decorative" val="1"/>
              </a:ext>
            </a:extLst>
          </p:cNvPr>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39" name="Rectangle 38">
            <a:extLst>
              <a:ext uri="{C183D7F6-B498-43B3-948B-1728B52AA6E4}">
                <adec:decorative xmlns:adec="http://schemas.microsoft.com/office/drawing/2017/decorative" val="1"/>
              </a:ext>
            </a:extLst>
          </p:cNvPr>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41" name="Rectangle 40">
            <a:extLst>
              <a:ext uri="{C183D7F6-B498-43B3-948B-1728B52AA6E4}">
                <adec:decorative xmlns:adec="http://schemas.microsoft.com/office/drawing/2017/decorative" val="1"/>
              </a:ext>
            </a:extLst>
          </p:cNvPr>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p:txBody>
      </p:sp>
      <p:sp>
        <p:nvSpPr>
          <p:cNvPr id="28" name="Rectangle 27">
            <a:extLst>
              <a:ext uri="{C183D7F6-B498-43B3-948B-1728B52AA6E4}">
                <adec:decorative xmlns:adec="http://schemas.microsoft.com/office/drawing/2017/decorative" val="1"/>
              </a:ext>
            </a:extLst>
          </p:cNvPr>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lang="en-US" sz="4000" b="0" kern="1200" dirty="0" smtClean="0">
                <a:solidFill>
                  <a:schemeClr val="tx1"/>
                </a:solidFill>
                <a:latin typeface="+mj-lt"/>
                <a:ea typeface="+mn-ea"/>
                <a:cs typeface="+mn-cs"/>
              </a:defRPr>
            </a:lvl1pPr>
            <a:lvl2pPr marL="2406990" indent="-802331" algn="l" defTabSz="3209320" rtl="0" eaLnBrk="1" latinLnBrk="0" hangingPunct="1">
              <a:lnSpc>
                <a:spcPct val="90000"/>
              </a:lnSpc>
              <a:buFont typeface="Arial" panose="020B0604020202020204" pitchFamily="34" charset="0"/>
              <a:buChar char="•"/>
              <a:defRPr lang="en-US" sz="4000" b="1" kern="1200" dirty="0" smtClean="0">
                <a:solidFill>
                  <a:schemeClr val="tx1"/>
                </a:solidFill>
                <a:latin typeface="+mj-lt"/>
                <a:ea typeface="+mn-ea"/>
                <a:cs typeface="+mn-cs"/>
              </a:defRPr>
            </a:lvl2pPr>
            <a:lvl3pPr marL="4011651" indent="-802331" algn="l" defTabSz="3209320" rtl="0" eaLnBrk="1" latinLnBrk="0" hangingPunct="1">
              <a:lnSpc>
                <a:spcPct val="90000"/>
              </a:lnSpc>
              <a:buFont typeface="Arial" panose="020B0604020202020204" pitchFamily="34" charset="0"/>
              <a:buChar char="•"/>
              <a:defRPr lang="en-US" sz="2400" b="0" kern="1200" dirty="0" smtClean="0">
                <a:solidFill>
                  <a:schemeClr val="tx1"/>
                </a:solidFill>
                <a:latin typeface="+mn-lt"/>
                <a:ea typeface="+mn-ea"/>
                <a:cs typeface="+mn-cs"/>
              </a:defRPr>
            </a:lvl3pPr>
            <a:lvl4pPr marL="5616311" indent="-802331" algn="l" defTabSz="3209320" rtl="0" eaLnBrk="1" latinLnBrk="0" hangingPunct="1">
              <a:lnSpc>
                <a:spcPct val="90000"/>
              </a:lnSpc>
              <a:buFont typeface="Arial" panose="020B0604020202020204" pitchFamily="34" charset="0"/>
              <a:buChar char="•"/>
              <a:defRPr lang="en-US" sz="4800" b="1" kern="1200" dirty="0" smtClean="0">
                <a:solidFill>
                  <a:schemeClr val="tx1"/>
                </a:solidFill>
                <a:latin typeface="+mj-lt"/>
                <a:ea typeface="+mn-ea"/>
                <a:cs typeface="+mn-cs"/>
              </a:defRPr>
            </a:lvl4pPr>
            <a:lvl5pPr marL="7220972" indent="-802331" algn="l" defTabSz="3209320" rtl="0" eaLnBrk="1" latinLnBrk="0" hangingPunct="1">
              <a:lnSpc>
                <a:spcPct val="90000"/>
              </a:lnSpc>
              <a:buFont typeface="Arial" panose="020B0604020202020204" pitchFamily="34" charset="0"/>
              <a:buChar char="•"/>
              <a:defRPr lang="en-GB" sz="4800" b="1" kern="1200" dirty="0" smtClean="0">
                <a:solidFill>
                  <a:schemeClr val="tx1"/>
                </a:solidFill>
                <a:latin typeface="+mj-lt"/>
                <a:ea typeface="+mn-ea"/>
                <a:cs typeface="+mn-cs"/>
              </a:defRPr>
            </a:lvl5pPr>
          </a:lstStyle>
          <a:p>
            <a:pPr marL="0" marR="0" lvl="0" indent="0" algn="l" defTabSz="3209320" rtl="0" eaLnBrk="1" fontAlgn="auto" latinLnBrk="0" hangingPunct="1">
              <a:lnSpc>
                <a:spcPct val="90000"/>
              </a:lnSpc>
              <a:spcBef>
                <a:spcPts val="3510"/>
              </a:spcBef>
              <a:spcAft>
                <a:spcPts val="0"/>
              </a:spcAft>
              <a:buClrTx/>
              <a:buSzTx/>
              <a:buFont typeface="Arial" panose="020B0604020202020204" pitchFamily="34" charset="0"/>
              <a:buNone/>
              <a:tabLst/>
              <a:defRPr/>
            </a:pPr>
            <a:r>
              <a:rPr lang="en-US" dirty="0"/>
              <a:t>Click here to add text or choose graphic icon below</a:t>
            </a:r>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p>
        </p:txBody>
      </p:sp>
    </p:spTree>
    <p:extLst>
      <p:ext uri="{BB962C8B-B14F-4D97-AF65-F5344CB8AC3E}">
        <p14:creationId xmlns:p14="http://schemas.microsoft.com/office/powerpoint/2010/main" val="3571845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8" orient="horz" pos="3689">
          <p15:clr>
            <a:srgbClr val="FBAE40"/>
          </p15:clr>
        </p15:guide>
        <p15:guide id="39" orient="horz" pos="18245">
          <p15:clr>
            <a:srgbClr val="FBAE40"/>
          </p15:clr>
        </p15:guide>
        <p15:guide id="41" pos="18062">
          <p15:clr>
            <a:srgbClr val="FBAE40"/>
          </p15:clr>
        </p15:guide>
        <p15:guide id="42" pos="17608">
          <p15:clr>
            <a:srgbClr val="FBAE40"/>
          </p15:clr>
        </p15:guide>
        <p15:guide id="43" pos="9353">
          <p15:clr>
            <a:srgbClr val="FBAE40"/>
          </p15:clr>
        </p15:guide>
        <p15:guide id="44" pos="889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hyperlink" Target="https://www.ucl.ac.uk/cam/brand"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preview.tinyurl.com/UCL-GDPR"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www.ucl.ac.uk/library/ucl-copyright-advice"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3F2"/>
        </a:solidFill>
        <a:effectLst/>
      </p:bgPr>
    </p:bg>
    <p:spTree>
      <p:nvGrpSpPr>
        <p:cNvPr id="1" name=""/>
        <p:cNvGrpSpPr/>
        <p:nvPr/>
      </p:nvGrpSpPr>
      <p:grpSpPr>
        <a:xfrm>
          <a:off x="0" y="0"/>
          <a:ext cx="0" cy="0"/>
          <a:chOff x="0" y="0"/>
          <a:chExt cx="0" cy="0"/>
        </a:xfrm>
      </p:grpSpPr>
      <p:pic>
        <p:nvPicPr>
          <p:cNvPr id="3" name="UCL Banne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42804000" cy="5154119"/>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2" dirty="0"/>
          </a:p>
        </p:txBody>
      </p:sp>
      <p:sp>
        <p:nvSpPr>
          <p:cNvPr id="5" name="Rounded Rectangle 4">
            <a:extLst>
              <a:ext uri="{FF2B5EF4-FFF2-40B4-BE49-F238E27FC236}">
                <a16:creationId xmlns:a16="http://schemas.microsoft.com/office/drawing/2014/main" id="{002E5FBB-FB53-4B43-925B-1900D8F85C2B}"/>
              </a:ext>
              <a:ext uri="{C183D7F6-B498-43B3-948B-1728B52AA6E4}">
                <adec:decorative xmlns:adec="http://schemas.microsoft.com/office/drawing/2017/decorative" val="1"/>
              </a:ext>
            </a:extLst>
          </p:cNvPr>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a:extLst>
              <a:ext uri="{FF2B5EF4-FFF2-40B4-BE49-F238E27FC236}">
                <a16:creationId xmlns:a16="http://schemas.microsoft.com/office/drawing/2014/main" id="{460486A7-30C0-4771-A900-AAFFEAE1146C}"/>
              </a:ext>
            </a:extLst>
          </p:cNvPr>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p>
        </p:txBody>
      </p:sp>
      <p:sp>
        <p:nvSpPr>
          <p:cNvPr id="17" name="TextBox 16">
            <a:extLst>
              <a:ext uri="{FF2B5EF4-FFF2-40B4-BE49-F238E27FC236}">
                <a16:creationId xmlns:a16="http://schemas.microsoft.com/office/drawing/2014/main" id="{AAE1DDCA-E69D-4D9F-9870-6F8562E2A2F8}"/>
              </a:ext>
              <a:ext uri="{C183D7F6-B498-43B3-948B-1728B52AA6E4}">
                <adec:decorative xmlns:adec="http://schemas.microsoft.com/office/drawing/2017/decorative" val="0"/>
              </a:ext>
            </a:extLst>
          </p:cNvPr>
          <p:cNvSpPr txBox="1"/>
          <p:nvPr/>
        </p:nvSpPr>
        <p:spPr>
          <a:xfrm>
            <a:off x="-10666950" y="2215296"/>
            <a:ext cx="9899266" cy="2214669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UCL Banner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colour and format should not be altered.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Do not place other images or logos on the banner.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Title text should be left aligned unless a poster number is added.</a:t>
            </a:r>
          </a:p>
          <a:p>
            <a:pPr marL="0" indent="0">
              <a:buFontTx/>
              <a:buNone/>
            </a:pPr>
            <a:endParaRPr lang="en-GB" sz="3200" b="0"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Layout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This should be visually appealing and easy to follow. Be consistent.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Ensure that the guides are turned on – see under view menu.</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p>
          <a:p>
            <a:pPr marL="0" indent="0">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Aim for 300-600 words that are concise and straight to the point.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font sizes below 24pt except for captions.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bullet points to break up large areas of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Left justified text is easier to read than fully justified.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Set headings in bold.</a:t>
            </a:r>
          </a:p>
          <a:p>
            <a:pPr>
              <a:buFontTx/>
              <a:buNone/>
            </a:pPr>
            <a:endParaRPr lang="en-GB" sz="3200" b="1" dirty="0"/>
          </a:p>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Graphs, Images and Tables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a:extLst>
              <a:ext uri="{FF2B5EF4-FFF2-40B4-BE49-F238E27FC236}">
                <a16:creationId xmlns:a16="http://schemas.microsoft.com/office/drawing/2014/main" id="{D18A53B1-78B8-DD4E-A5C3-83962FFEC935}"/>
              </a:ext>
            </a:extLst>
          </p:cNvPr>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2" dirty="0"/>
          </a:p>
        </p:txBody>
      </p:sp>
      <p:sp>
        <p:nvSpPr>
          <p:cNvPr id="14" name="TextBox 13">
            <a:extLst>
              <a:ext uri="{FF2B5EF4-FFF2-40B4-BE49-F238E27FC236}">
                <a16:creationId xmlns:a16="http://schemas.microsoft.com/office/drawing/2014/main" id="{4AE4917F-44AA-42A0-A37D-362EC920AC03}"/>
              </a:ext>
            </a:extLst>
          </p:cNvPr>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p>
        </p:txBody>
      </p:sp>
      <p:sp>
        <p:nvSpPr>
          <p:cNvPr id="20" name="TextBox 19">
            <a:extLst>
              <a:ext uri="{FF2B5EF4-FFF2-40B4-BE49-F238E27FC236}">
                <a16:creationId xmlns:a16="http://schemas.microsoft.com/office/drawing/2014/main" id="{ACE2FCA7-9DB8-47EA-9CD5-CED948F4A325}"/>
              </a:ext>
            </a:extLst>
          </p:cNvPr>
          <p:cNvSpPr txBox="1"/>
          <p:nvPr/>
        </p:nvSpPr>
        <p:spPr>
          <a:xfrm>
            <a:off x="43596980" y="2200896"/>
            <a:ext cx="9899266" cy="7558090"/>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Try not to use too many colours – 1-2 work well, plus images and charts.</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The template is formatted with appropriate UCL colours for the banner colour chosen.</a:t>
            </a:r>
          </a:p>
          <a:p>
            <a:pPr marL="457154" marR="0" lvl="0" indent="-457154" algn="l" defTabSz="457154" rtl="0" eaLnBrk="1" fontAlgn="auto" latinLnBrk="0" hangingPunct="1">
              <a:lnSpc>
                <a:spcPct val="100000"/>
              </a:lnSpc>
              <a:spcBef>
                <a:spcPts val="0"/>
              </a:spcBef>
              <a:spcAft>
                <a:spcPts val="1800"/>
              </a:spcAft>
              <a:buClrTx/>
              <a:buSzTx/>
              <a:buFont typeface="Arial" panose="020B0604020202020204" pitchFamily="34" charset="0"/>
              <a:buChar char="•"/>
              <a:tabLst/>
              <a:defRPr/>
            </a:pPr>
            <a:r>
              <a:rPr lang="en-GB" sz="3600" kern="1200" dirty="0">
                <a:solidFill>
                  <a:schemeClr val="tx1"/>
                </a:solidFill>
                <a:latin typeface="+mn-lt"/>
                <a:ea typeface="+mn-ea"/>
                <a:cs typeface="+mn-cs"/>
              </a:rPr>
              <a:t>Don’t use multiple layers of transparency in PowerPoint.</a:t>
            </a:r>
          </a:p>
          <a:p>
            <a:pPr marL="457154" indent="-457154" algn="l" defTabSz="457154" rtl="0" eaLnBrk="1" latinLnBrk="0" hangingPunct="1">
              <a:lnSpc>
                <a:spcPct val="100000"/>
              </a:lnSpc>
              <a:spcAft>
                <a:spcPts val="1800"/>
              </a:spcAft>
              <a:buFont typeface="Arial" panose="020B0604020202020204" pitchFamily="34" charset="0"/>
              <a:buChar char="•"/>
            </a:pPr>
            <a:endParaRPr lang="en-GB" sz="3600" b="1" kern="1200" dirty="0">
              <a:solidFill>
                <a:schemeClr val="tx1"/>
              </a:solidFill>
              <a:latin typeface="+mn-lt"/>
              <a:ea typeface="+mn-ea"/>
              <a:cs typeface="+mn-cs"/>
            </a:endParaRPr>
          </a:p>
        </p:txBody>
      </p:sp>
      <p:sp>
        <p:nvSpPr>
          <p:cNvPr id="15" name="TextBox 14">
            <a:extLst>
              <a:ext uri="{FF2B5EF4-FFF2-40B4-BE49-F238E27FC236}">
                <a16:creationId xmlns:a16="http://schemas.microsoft.com/office/drawing/2014/main" id="{2F795265-BF50-4AB3-8E7B-E09E72992F10}"/>
              </a:ext>
            </a:extLst>
          </p:cNvPr>
          <p:cNvSpPr txBox="1"/>
          <p:nvPr/>
        </p:nvSpPr>
        <p:spPr>
          <a:xfrm>
            <a:off x="43711148" y="9641521"/>
            <a:ext cx="9899266" cy="9804859"/>
          </a:xfrm>
          <a:prstGeom prst="rect">
            <a:avLst/>
          </a:prstGeom>
          <a:noFill/>
        </p:spPr>
        <p:txBody>
          <a:bodyPr wrap="square" tIns="46797" bIns="46797" rtlCol="0">
            <a:spAutoFit/>
          </a:bodyPr>
          <a:lstStyle/>
          <a:p>
            <a:pPr marL="0" indent="0" algn="l" defTabSz="457154" rtl="0" eaLnBrk="1" latinLnBrk="0" hangingPunct="1">
              <a:spcAft>
                <a:spcPts val="1200"/>
              </a:spcAft>
              <a:buFont typeface="Arial" panose="020B0604020202020204" pitchFamily="34" charset="0"/>
              <a:buNone/>
            </a:pPr>
            <a:r>
              <a:rPr lang="en-GB" sz="3600" b="1" kern="1200" dirty="0">
                <a:solidFill>
                  <a:schemeClr val="tx1"/>
                </a:solidFill>
                <a:latin typeface="+mj-lt"/>
                <a:ea typeface="+mn-ea"/>
                <a:cs typeface="+mn-cs"/>
              </a:rPr>
              <a:t>Copyright  and GDPR</a:t>
            </a:r>
          </a:p>
          <a:p>
            <a:r>
              <a:rPr lang="en-GB" sz="2800" dirty="0"/>
              <a:t>(copy and paste the link  to your browser )</a:t>
            </a:r>
          </a:p>
          <a:p>
            <a:endParaRPr lang="en-GB" sz="3200" dirty="0">
              <a:hlinkClick r:id="" action="ppaction://noaction"/>
            </a:endParaRPr>
          </a:p>
          <a:p>
            <a:r>
              <a:rPr lang="en-GB" sz="3200" dirty="0">
                <a:hlinkClick r:id="" action="ppaction://noaction"/>
              </a:rPr>
              <a:t>https</a:t>
            </a:r>
            <a:r>
              <a:rPr lang="en-GB" sz="3200" dirty="0">
                <a:hlinkClick r:id="rId14"/>
              </a:rPr>
              <a:t>://www.ucl.ac.uk/library/ucl-copyright-advice</a:t>
            </a:r>
            <a:endParaRPr lang="en-GB" sz="3200" dirty="0"/>
          </a:p>
          <a:p>
            <a:endParaRPr lang="en-GB" sz="3200" dirty="0"/>
          </a:p>
          <a:p>
            <a:r>
              <a:rPr lang="en-GB" sz="3200" dirty="0">
                <a:hlinkClick r:id="rId15"/>
              </a:rPr>
              <a:t>https://preview.tinyurl.com/UCL-GDPR</a:t>
            </a:r>
            <a:endParaRPr lang="en-GB" sz="3200" dirty="0"/>
          </a:p>
          <a:p>
            <a:endParaRPr lang="en-GB" sz="3200" dirty="0"/>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Images downloaded from online are subject to copyright unless this has been waived.</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Flickr.com is a useful resource to check the copyright status of images from the web.</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Follow GDPR (General Data Protection Regulation) for images of people.</a:t>
            </a:r>
          </a:p>
        </p:txBody>
      </p:sp>
      <p:sp>
        <p:nvSpPr>
          <p:cNvPr id="4" name="TextBox 3">
            <a:extLst>
              <a:ext uri="{FF2B5EF4-FFF2-40B4-BE49-F238E27FC236}">
                <a16:creationId xmlns:a16="http://schemas.microsoft.com/office/drawing/2014/main" id="{906DADF1-5D4E-4677-9DFB-8C1D0DFD74DB}"/>
              </a:ext>
            </a:extLst>
          </p:cNvPr>
          <p:cNvSpPr txBox="1"/>
          <p:nvPr/>
        </p:nvSpPr>
        <p:spPr>
          <a:xfrm>
            <a:off x="43596980" y="20038106"/>
            <a:ext cx="9899266" cy="3077766"/>
          </a:xfrm>
          <a:prstGeom prst="rect">
            <a:avLst/>
          </a:prstGeom>
          <a:noFill/>
        </p:spPr>
        <p:txBody>
          <a:bodyPr wrap="square" rtlCol="0">
            <a:spAutoFit/>
          </a:bodyPr>
          <a:lstStyle/>
          <a:p>
            <a:pPr algn="l" defTabSz="457154" rtl="0" eaLnBrk="1" latinLnBrk="0" hangingPunct="1">
              <a:lnSpc>
                <a:spcPct val="100000"/>
              </a:lnSpc>
              <a:spcAft>
                <a:spcPts val="1800"/>
              </a:spcAft>
              <a:buFont typeface="Arial" panose="020B0604020202020204" pitchFamily="34" charset="0"/>
            </a:pPr>
            <a:r>
              <a:rPr lang="en-GB" sz="3600" b="1" kern="1200" dirty="0">
                <a:solidFill>
                  <a:schemeClr val="tx1"/>
                </a:solidFill>
                <a:latin typeface="+mj-lt"/>
                <a:ea typeface="+mn-ea"/>
                <a:cs typeface="+mn-cs"/>
              </a:rPr>
              <a:t>UCL Banner vs UCL Logo</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banner where UCL is the major partner</a:t>
            </a:r>
          </a:p>
          <a:p>
            <a:pPr marL="457154" indent="-457154" algn="l" defTabSz="457154" rtl="0" eaLnBrk="1" latinLnBrk="0" hangingPunct="1">
              <a:lnSpc>
                <a:spcPct val="100000"/>
              </a:lnSpc>
              <a:spcAft>
                <a:spcPts val="1800"/>
              </a:spcAft>
              <a:buFont typeface="Arial" panose="020B060402020202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6"/>
              </a:rPr>
              <a:t>https://www.ucl.ac.uk/cam/brand</a:t>
            </a:r>
            <a:endParaRPr lang="en-GB" sz="3200" kern="1200" dirty="0">
              <a:solidFill>
                <a:schemeClr val="tx1"/>
              </a:solidFill>
              <a:latin typeface="+mn-lt"/>
              <a:ea typeface="+mn-ea"/>
              <a:cs typeface="+mn-cs"/>
            </a:endParaRPr>
          </a:p>
        </p:txBody>
      </p:sp>
    </p:spTree>
    <p:extLst>
      <p:ext uri="{BB962C8B-B14F-4D97-AF65-F5344CB8AC3E}">
        <p14:creationId xmlns:p14="http://schemas.microsoft.com/office/powerpoint/2010/main" val="549790678"/>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3209320" rtl="0" eaLnBrk="1" latinLnBrk="0" hangingPunct="1">
        <a:lnSpc>
          <a:spcPct val="90000"/>
        </a:lnSpc>
        <a:spcBef>
          <a:spcPct val="0"/>
        </a:spcBef>
        <a:buNone/>
        <a:defRPr sz="15442" kern="1200">
          <a:solidFill>
            <a:schemeClr val="tx1"/>
          </a:solidFill>
          <a:latin typeface="+mj-lt"/>
          <a:ea typeface="+mj-ea"/>
          <a:cs typeface="+mj-cs"/>
        </a:defRPr>
      </a:lvl1pPr>
    </p:titleStyle>
    <p:body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p:bodyStyle>
    <p:otherStyle>
      <a:defPPr>
        <a:defRPr lang="en-US"/>
      </a:defPPr>
      <a:lvl1pPr marL="0" algn="l" defTabSz="3209320" rtl="0" eaLnBrk="1" latinLnBrk="0" hangingPunct="1">
        <a:defRPr sz="6317" kern="1200">
          <a:solidFill>
            <a:schemeClr val="tx1"/>
          </a:solidFill>
          <a:latin typeface="+mn-lt"/>
          <a:ea typeface="+mn-ea"/>
          <a:cs typeface="+mn-cs"/>
        </a:defRPr>
      </a:lvl1pPr>
      <a:lvl2pPr marL="1604660" algn="l" defTabSz="3209320" rtl="0" eaLnBrk="1" latinLnBrk="0" hangingPunct="1">
        <a:defRPr sz="6317" kern="1200">
          <a:solidFill>
            <a:schemeClr val="tx1"/>
          </a:solidFill>
          <a:latin typeface="+mn-lt"/>
          <a:ea typeface="+mn-ea"/>
          <a:cs typeface="+mn-cs"/>
        </a:defRPr>
      </a:lvl2pPr>
      <a:lvl3pPr marL="3209320" algn="l" defTabSz="3209320" rtl="0" eaLnBrk="1" latinLnBrk="0" hangingPunct="1">
        <a:defRPr sz="6317" kern="1200">
          <a:solidFill>
            <a:schemeClr val="tx1"/>
          </a:solidFill>
          <a:latin typeface="+mn-lt"/>
          <a:ea typeface="+mn-ea"/>
          <a:cs typeface="+mn-cs"/>
        </a:defRPr>
      </a:lvl3pPr>
      <a:lvl4pPr marL="4813981" algn="l" defTabSz="3209320" rtl="0" eaLnBrk="1" latinLnBrk="0" hangingPunct="1">
        <a:defRPr sz="6317" kern="1200">
          <a:solidFill>
            <a:schemeClr val="tx1"/>
          </a:solidFill>
          <a:latin typeface="+mn-lt"/>
          <a:ea typeface="+mn-ea"/>
          <a:cs typeface="+mn-cs"/>
        </a:defRPr>
      </a:lvl4pPr>
      <a:lvl5pPr marL="6418641" algn="l" defTabSz="3209320" rtl="0" eaLnBrk="1" latinLnBrk="0" hangingPunct="1">
        <a:defRPr sz="6317" kern="1200">
          <a:solidFill>
            <a:schemeClr val="tx1"/>
          </a:solidFill>
          <a:latin typeface="+mn-lt"/>
          <a:ea typeface="+mn-ea"/>
          <a:cs typeface="+mn-cs"/>
        </a:defRPr>
      </a:lvl5pPr>
      <a:lvl6pPr marL="8023302" algn="l" defTabSz="3209320" rtl="0" eaLnBrk="1" latinLnBrk="0" hangingPunct="1">
        <a:defRPr sz="6317" kern="1200">
          <a:solidFill>
            <a:schemeClr val="tx1"/>
          </a:solidFill>
          <a:latin typeface="+mn-lt"/>
          <a:ea typeface="+mn-ea"/>
          <a:cs typeface="+mn-cs"/>
        </a:defRPr>
      </a:lvl6pPr>
      <a:lvl7pPr marL="9627962" algn="l" defTabSz="3209320" rtl="0" eaLnBrk="1" latinLnBrk="0" hangingPunct="1">
        <a:defRPr sz="6317" kern="1200">
          <a:solidFill>
            <a:schemeClr val="tx1"/>
          </a:solidFill>
          <a:latin typeface="+mn-lt"/>
          <a:ea typeface="+mn-ea"/>
          <a:cs typeface="+mn-cs"/>
        </a:defRPr>
      </a:lvl7pPr>
      <a:lvl8pPr marL="11232622" algn="l" defTabSz="3209320" rtl="0" eaLnBrk="1" latinLnBrk="0" hangingPunct="1">
        <a:defRPr sz="6317" kern="1200">
          <a:solidFill>
            <a:schemeClr val="tx1"/>
          </a:solidFill>
          <a:latin typeface="+mn-lt"/>
          <a:ea typeface="+mn-ea"/>
          <a:cs typeface="+mn-cs"/>
        </a:defRPr>
      </a:lvl8pPr>
      <a:lvl9pPr marL="12837282" algn="l" defTabSz="3209320" rtl="0" eaLnBrk="1" latinLnBrk="0" hangingPunct="1">
        <a:defRPr sz="6317" kern="1200">
          <a:solidFill>
            <a:schemeClr val="tx1"/>
          </a:solidFill>
          <a:latin typeface="+mn-lt"/>
          <a:ea typeface="+mn-ea"/>
          <a:cs typeface="+mn-cs"/>
        </a:defRPr>
      </a:lvl9pPr>
    </p:otherStyle>
  </p:txStyles>
  <p:extLst>
    <p:ext uri="{27BBF7A9-308A-43DC-89C8-2F10F3537804}">
      <p15:sldGuideLst xmlns:p15="http://schemas.microsoft.com/office/powerpoint/2012/main">
        <p15:guide id="56" pos="644">
          <p15:clr>
            <a:srgbClr val="F26B43"/>
          </p15:clr>
        </p15:guide>
        <p15:guide id="66" pos="26317">
          <p15:clr>
            <a:srgbClr val="F26B43"/>
          </p15:clr>
        </p15:guide>
        <p15:guide id="67" orient="horz" pos="3684">
          <p15:clr>
            <a:srgbClr val="F26B43"/>
          </p15:clr>
        </p15:guide>
        <p15:guide id="82" orient="horz" pos="17383">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Chart, radar chart&#10;&#10;Description automatically generated">
            <a:extLst>
              <a:ext uri="{FF2B5EF4-FFF2-40B4-BE49-F238E27FC236}">
                <a16:creationId xmlns:a16="http://schemas.microsoft.com/office/drawing/2014/main" id="{8951F1AA-AC47-404F-88E7-73E9D6F1B889}"/>
              </a:ext>
            </a:extLst>
          </p:cNvPr>
          <p:cNvPicPr>
            <a:picLocks noChangeAspect="1"/>
          </p:cNvPicPr>
          <p:nvPr/>
        </p:nvPicPr>
        <p:blipFill rotWithShape="1">
          <a:blip r:embed="rId3"/>
          <a:srcRect t="13324" b="6128"/>
          <a:stretch/>
        </p:blipFill>
        <p:spPr>
          <a:xfrm>
            <a:off x="14931469" y="6620699"/>
            <a:ext cx="4981822" cy="8828060"/>
          </a:xfrm>
          <a:prstGeom prst="rect">
            <a:avLst/>
          </a:prstGeom>
        </p:spPr>
      </p:pic>
      <p:sp>
        <p:nvSpPr>
          <p:cNvPr id="29" name="Title 28" descr="Poster title"/>
          <p:cNvSpPr>
            <a:spLocks noGrp="1"/>
          </p:cNvSpPr>
          <p:nvPr>
            <p:ph type="title"/>
          </p:nvPr>
        </p:nvSpPr>
        <p:spPr/>
        <p:txBody>
          <a:bodyPr/>
          <a:lstStyle/>
          <a:p>
            <a:r>
              <a:rPr lang="en-GB" dirty="0"/>
              <a:t>Mapping the space between buildings using Open Street Map</a:t>
            </a:r>
          </a:p>
        </p:txBody>
      </p:sp>
      <p:sp>
        <p:nvSpPr>
          <p:cNvPr id="30" name="Text Placeholder 29" descr="Authors"/>
          <p:cNvSpPr>
            <a:spLocks noGrp="1"/>
          </p:cNvSpPr>
          <p:nvPr>
            <p:ph type="body" sz="quarter" idx="10"/>
          </p:nvPr>
        </p:nvSpPr>
        <p:spPr>
          <a:xfrm>
            <a:off x="1058785" y="2727629"/>
            <a:ext cx="35504166" cy="1870769"/>
          </a:xfrm>
        </p:spPr>
        <p:txBody>
          <a:bodyPr/>
          <a:lstStyle/>
          <a:p>
            <a:r>
              <a:rPr lang="en-GB" dirty="0"/>
              <a:t>Obi Thompson Sargoni, Hannah </a:t>
            </a:r>
            <a:r>
              <a:rPr lang="en-GB" dirty="0" err="1"/>
              <a:t>Gumble</a:t>
            </a:r>
            <a:r>
              <a:rPr lang="en-GB" dirty="0"/>
              <a:t>, Nicolas Palominos</a:t>
            </a:r>
          </a:p>
          <a:p>
            <a:endParaRPr lang="en-GB" dirty="0"/>
          </a:p>
        </p:txBody>
      </p:sp>
      <p:sp>
        <p:nvSpPr>
          <p:cNvPr id="31" name="Text Placeholder 30" descr="Department or institution"/>
          <p:cNvSpPr>
            <a:spLocks noGrp="1"/>
          </p:cNvSpPr>
          <p:nvPr>
            <p:ph type="body" sz="quarter" idx="11"/>
          </p:nvPr>
        </p:nvSpPr>
        <p:spPr>
          <a:xfrm>
            <a:off x="1058785" y="4118267"/>
            <a:ext cx="35504166" cy="480131"/>
          </a:xfrm>
        </p:spPr>
        <p:txBody>
          <a:bodyPr/>
          <a:lstStyle/>
          <a:p>
            <a:r>
              <a:rPr lang="en-GB" dirty="0"/>
              <a:t>The Bartlett Centre for Advanced Spatial Analysis, University College London</a:t>
            </a:r>
          </a:p>
        </p:txBody>
      </p:sp>
      <p:sp>
        <p:nvSpPr>
          <p:cNvPr id="34" name="Text Placeholder 33" descr="Exclusion area"/>
          <p:cNvSpPr>
            <a:spLocks noGrp="1"/>
          </p:cNvSpPr>
          <p:nvPr>
            <p:ph type="body" sz="quarter" idx="14"/>
          </p:nvPr>
        </p:nvSpPr>
        <p:spPr/>
        <p:txBody>
          <a:bodyPr/>
          <a:lstStyle/>
          <a:p>
            <a:endParaRPr lang="en-GB" dirty="0"/>
          </a:p>
        </p:txBody>
      </p:sp>
      <p:sp>
        <p:nvSpPr>
          <p:cNvPr id="36" name="Content Placeholder 35" descr="Column 1, box 1"/>
          <p:cNvSpPr>
            <a:spLocks noGrp="1"/>
          </p:cNvSpPr>
          <p:nvPr>
            <p:ph sz="quarter" idx="4294967295"/>
          </p:nvPr>
        </p:nvSpPr>
        <p:spPr>
          <a:xfrm>
            <a:off x="1278239" y="6003503"/>
            <a:ext cx="12419679" cy="4566962"/>
          </a:xfrm>
          <a:prstGeom prst="rect">
            <a:avLst/>
          </a:prstGeom>
        </p:spPr>
        <p:txBody>
          <a:bodyPr/>
          <a:lstStyle/>
          <a:p>
            <a:pPr marL="0" indent="0" algn="just">
              <a:lnSpc>
                <a:spcPct val="100000"/>
              </a:lnSpc>
              <a:spcBef>
                <a:spcPts val="0"/>
              </a:spcBef>
              <a:buNone/>
            </a:pPr>
            <a:r>
              <a:rPr lang="en-GB" sz="3600" b="1" dirty="0"/>
              <a:t>Defining Streets (a manifesto)</a:t>
            </a:r>
          </a:p>
          <a:p>
            <a:pPr marL="0" indent="0" algn="just">
              <a:lnSpc>
                <a:spcPct val="100000"/>
              </a:lnSpc>
              <a:spcBef>
                <a:spcPts val="0"/>
              </a:spcBef>
              <a:buNone/>
            </a:pPr>
            <a:endParaRPr lang="en-GB" sz="2000" b="1" dirty="0"/>
          </a:p>
          <a:p>
            <a:pPr marL="0" indent="0" algn="just">
              <a:lnSpc>
                <a:spcPct val="100000"/>
              </a:lnSpc>
              <a:spcBef>
                <a:spcPts val="0"/>
              </a:spcBef>
              <a:buNone/>
            </a:pPr>
            <a:r>
              <a:rPr lang="en-GB" sz="2400" dirty="0"/>
              <a:t>In urban areas buildings should be accessible by foot or wheelchair. The spaces between buildings should provide space and infrastructure suitable to these modes. Digital representations of this infrastructure should help evaluate this objective.</a:t>
            </a:r>
          </a:p>
        </p:txBody>
      </p:sp>
      <p:sp>
        <p:nvSpPr>
          <p:cNvPr id="40" name="Content Placeholder 39" descr="Column 1, box 2"/>
          <p:cNvSpPr>
            <a:spLocks noGrp="1"/>
          </p:cNvSpPr>
          <p:nvPr>
            <p:ph sz="quarter" idx="4294967295"/>
          </p:nvPr>
        </p:nvSpPr>
        <p:spPr>
          <a:xfrm>
            <a:off x="1424544" y="18276347"/>
            <a:ext cx="12278321" cy="9621254"/>
          </a:xfrm>
          <a:prstGeom prst="rect">
            <a:avLst/>
          </a:prstGeom>
        </p:spPr>
        <p:txBody>
          <a:bodyPr/>
          <a:lstStyle/>
          <a:p>
            <a:pPr marL="0" indent="0" algn="just">
              <a:spcBef>
                <a:spcPts val="0"/>
              </a:spcBef>
              <a:buNone/>
            </a:pPr>
            <a:r>
              <a:rPr lang="en-GB" sz="3600" b="1" dirty="0"/>
              <a:t>Streets and Sustainability</a:t>
            </a:r>
          </a:p>
          <a:p>
            <a:pPr algn="just">
              <a:spcBef>
                <a:spcPts val="0"/>
              </a:spcBef>
            </a:pPr>
            <a:endParaRPr lang="en-GB" sz="3500" b="1" dirty="0"/>
          </a:p>
          <a:p>
            <a:pPr marL="0" indent="0" algn="just" rtl="0">
              <a:spcBef>
                <a:spcPts val="0"/>
              </a:spcBef>
              <a:spcAft>
                <a:spcPts val="0"/>
              </a:spcAft>
              <a:buNone/>
            </a:pPr>
            <a:r>
              <a:rPr lang="en-US" sz="2400" b="0" i="0" u="none" strike="noStrike" dirty="0">
                <a:solidFill>
                  <a:srgbClr val="000000"/>
                </a:solidFill>
                <a:effectLst/>
              </a:rPr>
              <a:t>The sustainable mobility paradigm</a:t>
            </a:r>
            <a:r>
              <a:rPr lang="en-US" sz="2400" b="0" i="0" u="none" strike="noStrike" baseline="30000" dirty="0">
                <a:solidFill>
                  <a:srgbClr val="000000"/>
                </a:solidFill>
                <a:effectLst/>
              </a:rPr>
              <a:t>1</a:t>
            </a:r>
            <a:r>
              <a:rPr lang="en-US" sz="2400" b="0" i="0" u="none" strike="noStrike" dirty="0">
                <a:solidFill>
                  <a:srgbClr val="000000"/>
                </a:solidFill>
                <a:effectLst/>
              </a:rPr>
              <a:t> creates demand for spatial information by </a:t>
            </a:r>
            <a:r>
              <a:rPr lang="en-US" sz="2400" b="0" i="0" u="none" strike="noStrike" dirty="0" err="1">
                <a:solidFill>
                  <a:srgbClr val="000000"/>
                </a:solidFill>
                <a:effectLst/>
              </a:rPr>
              <a:t>emphasising</a:t>
            </a:r>
            <a:r>
              <a:rPr lang="en-US" sz="2400" b="0" i="0" u="none" strike="noStrike" dirty="0">
                <a:solidFill>
                  <a:srgbClr val="000000"/>
                </a:solidFill>
                <a:effectLst/>
              </a:rPr>
              <a:t> the links between land use and transport planning. For example, the link and place function</a:t>
            </a:r>
            <a:r>
              <a:rPr lang="en-US" sz="2400" b="0" i="0" u="none" strike="noStrike" baseline="30000" dirty="0">
                <a:solidFill>
                  <a:srgbClr val="000000"/>
                </a:solidFill>
                <a:effectLst/>
              </a:rPr>
              <a:t>2</a:t>
            </a:r>
            <a:r>
              <a:rPr lang="en-US" sz="2400" b="0" i="0" u="none" strike="noStrike" dirty="0">
                <a:solidFill>
                  <a:srgbClr val="000000"/>
                </a:solidFill>
                <a:effectLst/>
              </a:rPr>
              <a:t> </a:t>
            </a:r>
            <a:r>
              <a:rPr lang="en-US" sz="2400" b="0" i="0" u="none" strike="noStrike" dirty="0" err="1">
                <a:solidFill>
                  <a:srgbClr val="000000"/>
                </a:solidFill>
                <a:effectLst/>
              </a:rPr>
              <a:t>categorisation</a:t>
            </a:r>
            <a:r>
              <a:rPr lang="en-US" sz="2400" b="0" i="0" u="none" strike="noStrike" dirty="0">
                <a:solidFill>
                  <a:srgbClr val="000000"/>
                </a:solidFill>
                <a:effectLst/>
              </a:rPr>
              <a:t> of urban roads highlights the role of roads as places in themselves, increasing the need to understand public space design and features of the urban realm encompassed in the space “between buildings</a:t>
            </a:r>
            <a:r>
              <a:rPr lang="en-US" sz="2400" b="0" i="0" u="none" strike="noStrike" baseline="30000" dirty="0">
                <a:solidFill>
                  <a:srgbClr val="000000"/>
                </a:solidFill>
                <a:effectLst/>
              </a:rPr>
              <a:t>”3</a:t>
            </a:r>
            <a:r>
              <a:rPr lang="en-US" sz="2400" b="0" i="0" u="none" strike="noStrike" dirty="0">
                <a:solidFill>
                  <a:srgbClr val="000000"/>
                </a:solidFill>
                <a:effectLst/>
              </a:rPr>
              <a:t>.</a:t>
            </a:r>
            <a:endParaRPr lang="en-US" sz="2400" baseline="30000" dirty="0">
              <a:effectLst/>
            </a:endParaRPr>
          </a:p>
          <a:p>
            <a:pPr marL="0" indent="0" algn="just" rtl="0">
              <a:spcBef>
                <a:spcPts val="0"/>
              </a:spcBef>
              <a:spcAft>
                <a:spcPts val="0"/>
              </a:spcAft>
              <a:buNone/>
            </a:pPr>
            <a:br>
              <a:rPr lang="en-US" sz="2400" dirty="0"/>
            </a:br>
            <a:r>
              <a:rPr lang="en-US" sz="2400" b="0" i="0" u="none" strike="noStrike" dirty="0">
                <a:solidFill>
                  <a:srgbClr val="000000"/>
                </a:solidFill>
                <a:effectLst/>
              </a:rPr>
              <a:t>Furthermore, emerging transport innovations are increasing the demand for diverse high-resolution geographic information. The introduction of single rider vehicles (</a:t>
            </a:r>
            <a:r>
              <a:rPr lang="en-US" sz="2400" b="0" i="0" u="none" strike="noStrike" dirty="0" err="1">
                <a:solidFill>
                  <a:srgbClr val="000000"/>
                </a:solidFill>
                <a:effectLst/>
              </a:rPr>
              <a:t>micromobility</a:t>
            </a:r>
            <a:r>
              <a:rPr lang="en-US" sz="2400" b="0" i="0" u="none" strike="noStrike" dirty="0">
                <a:solidFill>
                  <a:srgbClr val="000000"/>
                </a:solidFill>
                <a:effectLst/>
              </a:rPr>
              <a:t>) and increased transport network connectivity through mobility-as-a-services (</a:t>
            </a:r>
            <a:r>
              <a:rPr lang="en-US" sz="2400" b="0" i="0" u="none" strike="noStrike" dirty="0" err="1">
                <a:solidFill>
                  <a:srgbClr val="000000"/>
                </a:solidFill>
                <a:effectLst/>
              </a:rPr>
              <a:t>MaaS</a:t>
            </a:r>
            <a:r>
              <a:rPr lang="en-US" sz="2400" b="0" i="0" u="none" strike="noStrike" dirty="0">
                <a:solidFill>
                  <a:srgbClr val="000000"/>
                </a:solidFill>
                <a:effectLst/>
              </a:rPr>
              <a:t>) platforms exemplify such innovations. The resulting diversified use of streetspace creates competing demands, motivating the need to measure streetspace. </a:t>
            </a: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0" indent="0" algn="just" rtl="0">
              <a:spcBef>
                <a:spcPts val="0"/>
              </a:spcBef>
              <a:spcAft>
                <a:spcPts val="0"/>
              </a:spcAft>
              <a:buNone/>
            </a:pPr>
            <a:endParaRPr lang="en-US" sz="2400" dirty="0">
              <a:solidFill>
                <a:srgbClr val="000000"/>
              </a:solidFill>
            </a:endParaRPr>
          </a:p>
          <a:p>
            <a:pPr marL="0" indent="0" algn="just" rtl="0">
              <a:spcBef>
                <a:spcPts val="0"/>
              </a:spcBef>
              <a:spcAft>
                <a:spcPts val="0"/>
              </a:spcAft>
              <a:buNone/>
            </a:pPr>
            <a:endParaRPr lang="en-US" sz="2400" dirty="0">
              <a:solidFill>
                <a:srgbClr val="000000"/>
              </a:solidFill>
              <a:effectLst/>
            </a:endParaRPr>
          </a:p>
          <a:p>
            <a:pPr marL="457200" indent="-457200" algn="just" rtl="0">
              <a:spcBef>
                <a:spcPts val="0"/>
              </a:spcBef>
              <a:spcAft>
                <a:spcPts val="0"/>
              </a:spcAft>
              <a:buAutoNum type="arabicPeriod"/>
            </a:pPr>
            <a:endParaRPr lang="en-US" sz="2000" b="0" i="0" u="none" strike="noStrike" dirty="0">
              <a:solidFill>
                <a:srgbClr val="000000"/>
              </a:solidFill>
              <a:effectLst/>
            </a:endParaRPr>
          </a:p>
          <a:p>
            <a:pPr marL="457200" indent="-457200" algn="just" rtl="0">
              <a:spcBef>
                <a:spcPts val="0"/>
              </a:spcBef>
              <a:spcAft>
                <a:spcPts val="0"/>
              </a:spcAft>
              <a:buAutoNum type="arabicPeriod"/>
            </a:pPr>
            <a:r>
              <a:rPr lang="en-US" sz="2000" b="0" i="0" u="none" strike="noStrike" dirty="0">
                <a:solidFill>
                  <a:srgbClr val="000000"/>
                </a:solidFill>
                <a:effectLst/>
              </a:rPr>
              <a:t>Banister, D. "The sustainable mobility paradigm." Transport </a:t>
            </a:r>
            <a:r>
              <a:rPr lang="en-US" sz="2000" b="0" i="0" u="none" strike="noStrike" dirty="0">
                <a:effectLst/>
              </a:rPr>
              <a:t>policy</a:t>
            </a:r>
            <a:r>
              <a:rPr lang="en-US" sz="2000" b="0" i="0" u="none" strike="noStrike" dirty="0">
                <a:solidFill>
                  <a:srgbClr val="000000"/>
                </a:solidFill>
                <a:effectLst/>
              </a:rPr>
              <a:t> 15.2 (2008)</a:t>
            </a:r>
          </a:p>
          <a:p>
            <a:pPr marL="457200" indent="-457200" algn="just" rtl="0">
              <a:spcBef>
                <a:spcPts val="0"/>
              </a:spcBef>
              <a:spcAft>
                <a:spcPts val="0"/>
              </a:spcAft>
              <a:buAutoNum type="arabicPeriod"/>
            </a:pPr>
            <a:r>
              <a:rPr lang="en-US" sz="2000" b="0" i="0" u="none" strike="noStrike" dirty="0">
                <a:solidFill>
                  <a:srgbClr val="000000"/>
                </a:solidFill>
                <a:effectLst/>
              </a:rPr>
              <a:t>Jones, P., </a:t>
            </a:r>
            <a:r>
              <a:rPr lang="en-US" sz="2000" b="0" i="0" u="none" strike="noStrike" dirty="0" err="1">
                <a:solidFill>
                  <a:srgbClr val="000000"/>
                </a:solidFill>
                <a:effectLst/>
              </a:rPr>
              <a:t>Boujenko</a:t>
            </a:r>
            <a:r>
              <a:rPr lang="en-US" sz="2000" b="0" i="0" u="none" strike="noStrike" dirty="0">
                <a:solidFill>
                  <a:srgbClr val="000000"/>
                </a:solidFill>
                <a:effectLst/>
              </a:rPr>
              <a:t>, N., &amp; Marshall, S. (2007). “Link &amp; Place—A guide to street planning and design” Landor.</a:t>
            </a:r>
            <a:endParaRPr lang="en-US" sz="2000" b="0" i="0" u="none" strike="noStrike" dirty="0">
              <a:solidFill>
                <a:srgbClr val="000000"/>
              </a:solidFill>
            </a:endParaRPr>
          </a:p>
          <a:p>
            <a:pPr marL="457200" indent="-457200" algn="just" rtl="0">
              <a:spcBef>
                <a:spcPts val="0"/>
              </a:spcBef>
              <a:spcAft>
                <a:spcPts val="0"/>
              </a:spcAft>
              <a:buAutoNum type="arabicPeriod"/>
            </a:pPr>
            <a:r>
              <a:rPr lang="en-US" sz="2000" b="0" i="0" u="none" strike="noStrike" dirty="0">
                <a:solidFill>
                  <a:srgbClr val="000000"/>
                </a:solidFill>
                <a:effectLst/>
              </a:rPr>
              <a:t>Gehl, Jan. “Life between buildings”. Vol. 23. New York: Van Nostrand Reinhold, 1987</a:t>
            </a:r>
          </a:p>
          <a:p>
            <a:pPr marL="457200" indent="-457200" algn="just">
              <a:spcBef>
                <a:spcPts val="0"/>
              </a:spcBef>
              <a:buFont typeface="Arial" panose="020B0604020202020204" pitchFamily="34" charset="0"/>
              <a:buAutoNum type="arabicPeriod"/>
            </a:pPr>
            <a:r>
              <a:rPr lang="en-US" sz="2000" dirty="0" err="1">
                <a:solidFill>
                  <a:srgbClr val="000000"/>
                </a:solidFill>
              </a:rPr>
              <a:t>Aderson</a:t>
            </a:r>
            <a:r>
              <a:rPr lang="en-US" sz="2000" dirty="0">
                <a:solidFill>
                  <a:srgbClr val="000000"/>
                </a:solidFill>
              </a:rPr>
              <a:t>, J et al. ‘Corporate Editors in the Evolving Landscape of OpenStreetMap’ ’, ISPRS International Journal of Geo-Information, 8(5), p. 232 </a:t>
            </a:r>
            <a:endParaRPr lang="en-US" sz="2000" b="0" i="0" u="none" strike="noStrike" dirty="0">
              <a:solidFill>
                <a:srgbClr val="000000"/>
              </a:solidFill>
              <a:effectLst/>
            </a:endParaRPr>
          </a:p>
        </p:txBody>
      </p:sp>
      <p:sp>
        <p:nvSpPr>
          <p:cNvPr id="35" name="Content Placeholder 34" descr="Column 3, box 1"/>
          <p:cNvSpPr>
            <a:spLocks noGrp="1"/>
          </p:cNvSpPr>
          <p:nvPr>
            <p:ph sz="quarter" idx="4294967295"/>
          </p:nvPr>
        </p:nvSpPr>
        <p:spPr>
          <a:xfrm>
            <a:off x="29029520" y="6040078"/>
            <a:ext cx="12267761" cy="9280408"/>
          </a:xfrm>
          <a:prstGeom prst="rect">
            <a:avLst/>
          </a:prstGeom>
        </p:spPr>
        <p:txBody>
          <a:bodyPr/>
          <a:lstStyle/>
          <a:p>
            <a:pPr marL="0" indent="0">
              <a:lnSpc>
                <a:spcPct val="100000"/>
              </a:lnSpc>
              <a:spcBef>
                <a:spcPts val="0"/>
              </a:spcBef>
              <a:buNone/>
            </a:pPr>
            <a:r>
              <a:rPr lang="en-GB" sz="3600" b="1" dirty="0"/>
              <a:t>Streets in Open Street Map</a:t>
            </a:r>
          </a:p>
          <a:p>
            <a:pPr marL="0" indent="0">
              <a:lnSpc>
                <a:spcPct val="100000"/>
              </a:lnSpc>
              <a:spcBef>
                <a:spcPts val="0"/>
              </a:spcBef>
              <a:buNone/>
            </a:pPr>
            <a:endParaRPr lang="en-GB" sz="3500" b="1" dirty="0"/>
          </a:p>
          <a:p>
            <a:pPr marL="0" indent="0" algn="just" rtl="0">
              <a:spcBef>
                <a:spcPts val="0"/>
              </a:spcBef>
              <a:spcAft>
                <a:spcPts val="0"/>
              </a:spcAft>
              <a:buNone/>
            </a:pPr>
            <a:r>
              <a:rPr lang="en-US" sz="2400" b="0" i="0" u="none" strike="noStrike" dirty="0">
                <a:solidFill>
                  <a:srgbClr val="000000"/>
                </a:solidFill>
                <a:effectLst/>
              </a:rPr>
              <a:t>OSM recommends a hierarchy for defining pedestrian routes. The overarching tag </a:t>
            </a:r>
            <a:r>
              <a:rPr lang="en-US" sz="2400" b="0" i="1" u="none" strike="noStrike" dirty="0">
                <a:solidFill>
                  <a:srgbClr val="000000"/>
                </a:solidFill>
                <a:effectLst/>
              </a:rPr>
              <a:t>“highway”=”footway”</a:t>
            </a:r>
            <a:r>
              <a:rPr lang="en-US" sz="2400" b="0" i="0" u="none" strike="noStrike" dirty="0">
                <a:solidFill>
                  <a:srgbClr val="000000"/>
                </a:solidFill>
                <a:effectLst/>
              </a:rPr>
              <a:t> should be applied to all pedestrian specific routes. The more specific </a:t>
            </a:r>
            <a:r>
              <a:rPr lang="en-US" sz="2400" b="0" i="1" u="none" strike="noStrike" dirty="0">
                <a:solidFill>
                  <a:srgbClr val="000000"/>
                </a:solidFill>
                <a:effectLst/>
              </a:rPr>
              <a:t>“footway”=“sidewalk” </a:t>
            </a:r>
            <a:r>
              <a:rPr lang="en-US" sz="2400" b="0" i="0" u="none" strike="noStrike" dirty="0">
                <a:solidFill>
                  <a:srgbClr val="000000"/>
                </a:solidFill>
                <a:effectLst/>
              </a:rPr>
              <a:t>tag identifies routes along sidewalks/pavements. Geometries with this tag map the ‘pavement </a:t>
            </a:r>
            <a:r>
              <a:rPr lang="en-US" sz="2400" b="0" i="0" u="none" strike="noStrike" dirty="0" err="1">
                <a:solidFill>
                  <a:srgbClr val="000000"/>
                </a:solidFill>
                <a:effectLst/>
              </a:rPr>
              <a:t>centre</a:t>
            </a:r>
            <a:r>
              <a:rPr lang="en-US" sz="2400" b="0" i="0" u="none" strike="noStrike" dirty="0">
                <a:solidFill>
                  <a:srgbClr val="000000"/>
                </a:solidFill>
                <a:effectLst/>
              </a:rPr>
              <a:t> line’.  Alternatively, road </a:t>
            </a:r>
            <a:r>
              <a:rPr lang="en-US" sz="2400" b="0" i="0" u="none" strike="noStrike" dirty="0" err="1">
                <a:solidFill>
                  <a:srgbClr val="000000"/>
                </a:solidFill>
                <a:effectLst/>
              </a:rPr>
              <a:t>centre</a:t>
            </a:r>
            <a:r>
              <a:rPr lang="en-US" sz="2400" b="0" i="0" u="none" strike="noStrike" dirty="0">
                <a:solidFill>
                  <a:srgbClr val="000000"/>
                </a:solidFill>
                <a:effectLst/>
              </a:rPr>
              <a:t> line geometries can be assigned the </a:t>
            </a:r>
            <a:r>
              <a:rPr lang="en-US" sz="2400" b="0" i="1" u="none" strike="noStrike" dirty="0">
                <a:solidFill>
                  <a:srgbClr val="000000"/>
                </a:solidFill>
                <a:effectLst/>
              </a:rPr>
              <a:t>“sidewalk”= “</a:t>
            </a:r>
            <a:r>
              <a:rPr lang="en-US" sz="2400" b="0" i="1" u="none" strike="noStrike" dirty="0" err="1">
                <a:solidFill>
                  <a:srgbClr val="000000"/>
                </a:solidFill>
                <a:effectLst/>
              </a:rPr>
              <a:t>both|left|right|no</a:t>
            </a:r>
            <a:r>
              <a:rPr lang="en-US" sz="2400" b="0" i="1" u="none" strike="noStrike" dirty="0">
                <a:solidFill>
                  <a:srgbClr val="000000"/>
                </a:solidFill>
                <a:effectLst/>
              </a:rPr>
              <a:t>”</a:t>
            </a:r>
            <a:r>
              <a:rPr lang="en-US" sz="2400" b="0" i="0" u="none" strike="noStrike" dirty="0">
                <a:solidFill>
                  <a:srgbClr val="000000"/>
                </a:solidFill>
                <a:effectLst/>
              </a:rPr>
              <a:t> tags, indicating the availability of pedestrian infrastructure without adding geometries.</a:t>
            </a:r>
            <a:endParaRPr lang="en-US" sz="2400" dirty="0">
              <a:effectLst/>
            </a:endParaRPr>
          </a:p>
          <a:p>
            <a:pPr marL="0" indent="0" algn="just" rtl="0">
              <a:spcBef>
                <a:spcPts val="0"/>
              </a:spcBef>
              <a:spcAft>
                <a:spcPts val="0"/>
              </a:spcAft>
              <a:buNone/>
            </a:pPr>
            <a:endParaRPr lang="en-US" sz="2400" b="0" i="0" u="none" strike="noStrike" dirty="0">
              <a:solidFill>
                <a:srgbClr val="000000"/>
              </a:solidFill>
              <a:effectLst/>
            </a:endParaRPr>
          </a:p>
          <a:p>
            <a:pPr marL="0" indent="0" algn="just" rtl="0">
              <a:spcBef>
                <a:spcPts val="0"/>
              </a:spcBef>
              <a:spcAft>
                <a:spcPts val="0"/>
              </a:spcAft>
              <a:buNone/>
            </a:pPr>
            <a:r>
              <a:rPr lang="en-US" sz="2400" b="0" i="0" u="none" strike="noStrike" dirty="0">
                <a:solidFill>
                  <a:srgbClr val="000000"/>
                </a:solidFill>
                <a:effectLst/>
              </a:rPr>
              <a:t>Whilst a street can be represented by a one-dimensional road </a:t>
            </a:r>
            <a:r>
              <a:rPr lang="en-US" sz="2400" b="0" i="0" u="none" strike="noStrike" dirty="0" err="1">
                <a:solidFill>
                  <a:srgbClr val="000000"/>
                </a:solidFill>
                <a:effectLst/>
              </a:rPr>
              <a:t>centre</a:t>
            </a:r>
            <a:r>
              <a:rPr lang="en-US" sz="2400" b="0" i="0" u="none" strike="noStrike" dirty="0">
                <a:solidFill>
                  <a:srgbClr val="000000"/>
                </a:solidFill>
                <a:effectLst/>
              </a:rPr>
              <a:t> line geometry, understanding a ‘place’ effectively requires capturing activities across two and three dimensions. Furthermore, one-dimension representations are insufficient for assessing increasingly contested urban street space allocation. Of the tags listed above, only </a:t>
            </a:r>
            <a:r>
              <a:rPr lang="en-US" sz="2400" b="0" i="1" u="none" strike="noStrike" dirty="0">
                <a:solidFill>
                  <a:srgbClr val="000000"/>
                </a:solidFill>
                <a:effectLst/>
              </a:rPr>
              <a:t>“footway”=“sidewalk” </a:t>
            </a:r>
            <a:r>
              <a:rPr lang="en-US" sz="2400" b="0" u="none" strike="noStrike" dirty="0">
                <a:solidFill>
                  <a:srgbClr val="000000"/>
                </a:solidFill>
                <a:effectLst/>
              </a:rPr>
              <a:t>OSM features explicitly </a:t>
            </a:r>
            <a:r>
              <a:rPr lang="en-US" sz="2400" b="0" i="0" u="none" strike="noStrike" dirty="0">
                <a:solidFill>
                  <a:srgbClr val="000000"/>
                </a:solidFill>
                <a:effectLst/>
              </a:rPr>
              <a:t>extend the one-dimensional representation of streets by identifying pavement </a:t>
            </a:r>
            <a:r>
              <a:rPr lang="en-US" sz="2400" b="0" i="0" u="none" strike="noStrike" dirty="0" err="1">
                <a:solidFill>
                  <a:srgbClr val="000000"/>
                </a:solidFill>
                <a:effectLst/>
              </a:rPr>
              <a:t>centre</a:t>
            </a:r>
            <a:r>
              <a:rPr lang="en-US" sz="2400" b="0" i="0" u="none" strike="noStrike" dirty="0">
                <a:solidFill>
                  <a:srgbClr val="000000"/>
                </a:solidFill>
                <a:effectLst/>
              </a:rPr>
              <a:t> line geometries.</a:t>
            </a:r>
            <a:endParaRPr lang="en-US" sz="2400" dirty="0">
              <a:effectLst/>
            </a:endParaRPr>
          </a:p>
          <a:p>
            <a:pPr marL="0" indent="0" algn="just" rtl="0">
              <a:spcBef>
                <a:spcPts val="0"/>
              </a:spcBef>
              <a:spcAft>
                <a:spcPts val="0"/>
              </a:spcAft>
              <a:buNone/>
            </a:pPr>
            <a:endParaRPr lang="en-US" sz="2400" b="0" i="0" u="none" strike="noStrike" dirty="0">
              <a:solidFill>
                <a:srgbClr val="000000"/>
              </a:solidFill>
              <a:effectLst/>
            </a:endParaRPr>
          </a:p>
          <a:p>
            <a:pPr marL="0" indent="0" algn="just" rtl="0">
              <a:spcBef>
                <a:spcPts val="0"/>
              </a:spcBef>
              <a:spcAft>
                <a:spcPts val="0"/>
              </a:spcAft>
              <a:buNone/>
            </a:pPr>
            <a:r>
              <a:rPr lang="en-US" sz="2400" b="0" i="0" u="none" strike="noStrike" dirty="0">
                <a:solidFill>
                  <a:srgbClr val="000000"/>
                </a:solidFill>
                <a:effectLst/>
              </a:rPr>
              <a:t>We make an initial assessment of the availability of pavement </a:t>
            </a:r>
            <a:r>
              <a:rPr lang="en-US" sz="2400" b="0" i="0" u="none" strike="noStrike" dirty="0" err="1">
                <a:solidFill>
                  <a:srgbClr val="000000"/>
                </a:solidFill>
                <a:effectLst/>
              </a:rPr>
              <a:t>centre</a:t>
            </a:r>
            <a:r>
              <a:rPr lang="en-US" sz="2400" b="0" i="0" u="none" strike="noStrike" dirty="0">
                <a:solidFill>
                  <a:srgbClr val="000000"/>
                </a:solidFill>
                <a:effectLst/>
              </a:rPr>
              <a:t> line geometries in OSM using a sample of 99 cities worldwide and compare this to the coverage of all ‘footways’ and of road </a:t>
            </a:r>
            <a:r>
              <a:rPr lang="en-US" sz="2400" b="0" i="0" u="none" strike="noStrike" dirty="0" err="1">
                <a:solidFill>
                  <a:srgbClr val="000000"/>
                </a:solidFill>
                <a:effectLst/>
              </a:rPr>
              <a:t>centre</a:t>
            </a:r>
            <a:r>
              <a:rPr lang="en-US" sz="2400" b="0" i="0" u="none" strike="noStrike" dirty="0">
                <a:solidFill>
                  <a:srgbClr val="000000"/>
                </a:solidFill>
                <a:effectLst/>
              </a:rPr>
              <a:t> lines with ‘sidewalk’ tags. For each city we calculate the coverage of footway and sidewalk tagged geometries by dividing the total length of these geometries by twice the total length of the walkable road network, also downloaded from OSM.</a:t>
            </a:r>
            <a:endParaRPr lang="en-US" sz="2400" dirty="0">
              <a:effectLst/>
            </a:endParaRPr>
          </a:p>
          <a:p>
            <a:pPr algn="just" rtl="0">
              <a:spcBef>
                <a:spcPts val="0"/>
              </a:spcBef>
              <a:spcAft>
                <a:spcPts val="0"/>
              </a:spcAft>
            </a:pPr>
            <a:endParaRPr lang="en-US" sz="3500" dirty="0">
              <a:solidFill>
                <a:srgbClr val="000000"/>
              </a:solidFill>
            </a:endParaRPr>
          </a:p>
          <a:p>
            <a:pPr algn="just" rtl="0">
              <a:spcBef>
                <a:spcPts val="0"/>
              </a:spcBef>
              <a:spcAft>
                <a:spcPts val="0"/>
              </a:spcAft>
            </a:pPr>
            <a:endParaRPr lang="en-US" sz="3500" dirty="0">
              <a:effectLst/>
            </a:endParaRPr>
          </a:p>
        </p:txBody>
      </p:sp>
      <p:sp>
        <p:nvSpPr>
          <p:cNvPr id="37" name="Content Placeholder 36" descr="Column 3, box 2"/>
          <p:cNvSpPr>
            <a:spLocks noGrp="1"/>
          </p:cNvSpPr>
          <p:nvPr>
            <p:ph sz="quarter" idx="4294967295"/>
          </p:nvPr>
        </p:nvSpPr>
        <p:spPr>
          <a:xfrm>
            <a:off x="28674000" y="14290306"/>
            <a:ext cx="13104000" cy="7688632"/>
          </a:xfrm>
          <a:prstGeom prst="rect">
            <a:avLst/>
          </a:prstGeom>
        </p:spPr>
        <p:txBody>
          <a:bodyPr/>
          <a:lstStyle/>
          <a:p>
            <a:endParaRPr lang="en-GB" dirty="0"/>
          </a:p>
          <a:p>
            <a:endParaRPr lang="en-GB" dirty="0"/>
          </a:p>
          <a:p>
            <a:endParaRPr lang="en-GB" dirty="0"/>
          </a:p>
        </p:txBody>
      </p:sp>
      <p:sp>
        <p:nvSpPr>
          <p:cNvPr id="33" name="Text Placeholder 32" descr="Contact details"/>
          <p:cNvSpPr>
            <a:spLocks noGrp="1"/>
          </p:cNvSpPr>
          <p:nvPr>
            <p:ph type="body" sz="quarter" idx="13"/>
          </p:nvPr>
        </p:nvSpPr>
        <p:spPr/>
        <p:txBody>
          <a:bodyPr>
            <a:normAutofit lnSpcReduction="10000"/>
          </a:bodyPr>
          <a:lstStyle/>
          <a:p>
            <a:r>
              <a:rPr lang="en-GB" dirty="0"/>
              <a:t>obi.sargoni.18@ucl.ac.uk</a:t>
            </a:r>
          </a:p>
          <a:p>
            <a:pPr>
              <a:spcBef>
                <a:spcPts val="0"/>
              </a:spcBef>
            </a:pPr>
            <a:r>
              <a:rPr lang="en-GB" dirty="0"/>
              <a:t>hannah.gumble.17@ucl.ac.uk</a:t>
            </a:r>
          </a:p>
          <a:p>
            <a:pPr>
              <a:spcBef>
                <a:spcPts val="0"/>
              </a:spcBef>
            </a:pPr>
            <a:r>
              <a:rPr lang="en-GB" dirty="0"/>
              <a:t>n.palominos@ucl.ac.uk</a:t>
            </a:r>
          </a:p>
        </p:txBody>
      </p:sp>
      <p:graphicFrame>
        <p:nvGraphicFramePr>
          <p:cNvPr id="23" name="Content Placeholder 6">
            <a:extLst>
              <a:ext uri="{FF2B5EF4-FFF2-40B4-BE49-F238E27FC236}">
                <a16:creationId xmlns:a16="http://schemas.microsoft.com/office/drawing/2014/main" id="{DDFEF867-55F2-46B4-A24C-22D56B5BEE2C}"/>
              </a:ext>
            </a:extLst>
          </p:cNvPr>
          <p:cNvGraphicFramePr>
            <a:graphicFrameLocks/>
          </p:cNvGraphicFramePr>
          <p:nvPr>
            <p:extLst>
              <p:ext uri="{D42A27DB-BD31-4B8C-83A1-F6EECF244321}">
                <p14:modId xmlns:p14="http://schemas.microsoft.com/office/powerpoint/2010/main" val="3269759941"/>
              </p:ext>
            </p:extLst>
          </p:nvPr>
        </p:nvGraphicFramePr>
        <p:xfrm>
          <a:off x="28613472" y="13828721"/>
          <a:ext cx="12267761" cy="2622752"/>
        </p:xfrm>
        <a:graphic>
          <a:graphicData uri="http://schemas.openxmlformats.org/drawingml/2006/table">
            <a:tbl>
              <a:tblPr/>
              <a:tblGrid>
                <a:gridCol w="7483557">
                  <a:extLst>
                    <a:ext uri="{9D8B030D-6E8A-4147-A177-3AD203B41FA5}">
                      <a16:colId xmlns:a16="http://schemas.microsoft.com/office/drawing/2014/main" val="2111255932"/>
                    </a:ext>
                  </a:extLst>
                </a:gridCol>
                <a:gridCol w="4784204">
                  <a:extLst>
                    <a:ext uri="{9D8B030D-6E8A-4147-A177-3AD203B41FA5}">
                      <a16:colId xmlns:a16="http://schemas.microsoft.com/office/drawing/2014/main" val="1964555212"/>
                    </a:ext>
                  </a:extLst>
                </a:gridCol>
              </a:tblGrid>
              <a:tr h="554936">
                <a:tc>
                  <a:txBody>
                    <a:bodyPr/>
                    <a:lstStyle/>
                    <a:p>
                      <a:pPr algn="ctr" rtl="0" fontAlgn="t">
                        <a:spcBef>
                          <a:spcPts val="0"/>
                        </a:spcBef>
                        <a:spcAft>
                          <a:spcPts val="0"/>
                        </a:spcAft>
                      </a:pPr>
                      <a:r>
                        <a:rPr lang="en-US" sz="2000" b="1" i="0" u="none" strike="noStrike" dirty="0">
                          <a:solidFill>
                            <a:srgbClr val="000000"/>
                          </a:solidFill>
                          <a:effectLst/>
                          <a:latin typeface="+mn-lt"/>
                        </a:rPr>
                        <a:t>Walkable Road Centre Line Geometries</a:t>
                      </a:r>
                      <a:endParaRPr lang="en-US" sz="2000" dirty="0">
                        <a:effectLst/>
                        <a:latin typeface="+mn-l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000" b="1" i="0" u="none" strike="noStrike" dirty="0">
                          <a:solidFill>
                            <a:srgbClr val="000000"/>
                          </a:solidFill>
                          <a:effectLst/>
                          <a:latin typeface="+mn-lt"/>
                        </a:rPr>
                        <a:t>Pavement Centre Lines</a:t>
                      </a:r>
                      <a:endParaRPr lang="en-GB" sz="2000" dirty="0">
                        <a:effectLst/>
                        <a:latin typeface="+mn-lt"/>
                      </a:endParaRPr>
                    </a:p>
                  </a:txBody>
                  <a:tcPr marL="119508" marR="119508" marT="119508" marB="119508">
                    <a:lnL>
                      <a:noFill/>
                    </a:lnL>
                    <a:lnR>
                      <a:noFill/>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4640405"/>
                  </a:ext>
                </a:extLst>
              </a:tr>
              <a:tr h="580572">
                <a:tc rowSpan="3">
                  <a:txBody>
                    <a:bodyPr/>
                    <a:lstStyle/>
                    <a:p>
                      <a:pPr algn="ctr" rtl="0" fontAlgn="t">
                        <a:spcBef>
                          <a:spcPts val="0"/>
                        </a:spcBef>
                        <a:spcAft>
                          <a:spcPts val="0"/>
                        </a:spcAft>
                      </a:pPr>
                      <a:r>
                        <a:rPr lang="en-GB" sz="2000" b="0" i="0" u="none" strike="noStrike" dirty="0">
                          <a:solidFill>
                            <a:srgbClr val="000000"/>
                          </a:solidFill>
                          <a:effectLst/>
                          <a:latin typeface="+mn-lt"/>
                        </a:rPr>
                        <a:t>["highway"]["area"!~"yes"]</a:t>
                      </a:r>
                      <a:endParaRPr lang="en-GB" sz="2000" dirty="0">
                        <a:effectLst/>
                        <a:latin typeface="+mn-lt"/>
                      </a:endParaRPr>
                    </a:p>
                    <a:p>
                      <a:pPr algn="ctr" rtl="0" fontAlgn="t">
                        <a:spcBef>
                          <a:spcPts val="0"/>
                        </a:spcBef>
                        <a:spcAft>
                          <a:spcPts val="0"/>
                        </a:spcAft>
                      </a:pPr>
                      <a:r>
                        <a:rPr lang="en-GB" sz="2000" b="0" i="0" u="none" strike="noStrike" dirty="0">
                          <a:solidFill>
                            <a:srgbClr val="000000"/>
                          </a:solidFill>
                          <a:effectLst/>
                          <a:latin typeface="+mn-lt"/>
                        </a:rPr>
                        <a:t>["highway"!~"</a:t>
                      </a:r>
                      <a:r>
                        <a:rPr lang="en-GB" sz="2000" b="0" i="0" u="none" strike="noStrike" dirty="0" err="1">
                          <a:solidFill>
                            <a:srgbClr val="000000"/>
                          </a:solidFill>
                          <a:effectLst/>
                          <a:latin typeface="+mn-lt"/>
                        </a:rPr>
                        <a:t>abandoned|bus_guideway|construction</a:t>
                      </a:r>
                      <a:r>
                        <a:rPr lang="en-GB" sz="2000" b="0" i="0" u="none" strike="noStrike" dirty="0">
                          <a:solidFill>
                            <a:srgbClr val="000000"/>
                          </a:solidFill>
                          <a:effectLst/>
                          <a:latin typeface="+mn-lt"/>
                        </a:rPr>
                        <a:t>|</a:t>
                      </a:r>
                    </a:p>
                    <a:p>
                      <a:pPr algn="ctr" rtl="0" fontAlgn="t">
                        <a:spcBef>
                          <a:spcPts val="0"/>
                        </a:spcBef>
                        <a:spcAft>
                          <a:spcPts val="0"/>
                        </a:spcAft>
                      </a:pPr>
                      <a:r>
                        <a:rPr lang="en-GB" sz="2000" b="0" i="0" u="none" strike="noStrike" dirty="0" err="1">
                          <a:solidFill>
                            <a:srgbClr val="000000"/>
                          </a:solidFill>
                          <a:effectLst/>
                          <a:latin typeface="+mn-lt"/>
                        </a:rPr>
                        <a:t>cycleway|motor|planned|platform</a:t>
                      </a:r>
                      <a:r>
                        <a:rPr lang="en-GB" sz="2000" b="0" i="0" u="none" strike="noStrike" dirty="0">
                          <a:solidFill>
                            <a:srgbClr val="000000"/>
                          </a:solidFill>
                          <a:effectLst/>
                          <a:latin typeface="+mn-lt"/>
                        </a:rPr>
                        <a:t>|</a:t>
                      </a:r>
                    </a:p>
                    <a:p>
                      <a:pPr algn="ctr" rtl="0" fontAlgn="t">
                        <a:spcBef>
                          <a:spcPts val="0"/>
                        </a:spcBef>
                        <a:spcAft>
                          <a:spcPts val="0"/>
                        </a:spcAft>
                      </a:pPr>
                      <a:r>
                        <a:rPr lang="en-GB" sz="2000" b="0" i="0" u="none" strike="noStrike" dirty="0" err="1">
                          <a:solidFill>
                            <a:srgbClr val="000000"/>
                          </a:solidFill>
                          <a:effectLst/>
                          <a:latin typeface="+mn-lt"/>
                        </a:rPr>
                        <a:t>proposed|raceway|pedestrian|footway</a:t>
                      </a:r>
                      <a:r>
                        <a:rPr lang="en-GB" sz="2000" b="0" i="0" u="none" strike="noStrike" dirty="0">
                          <a:solidFill>
                            <a:srgbClr val="000000"/>
                          </a:solidFill>
                          <a:effectLst/>
                          <a:latin typeface="+mn-lt"/>
                        </a:rPr>
                        <a:t>"]</a:t>
                      </a:r>
                      <a:endParaRPr lang="en-GB" sz="2000" dirty="0">
                        <a:effectLst/>
                        <a:latin typeface="+mn-lt"/>
                      </a:endParaRPr>
                    </a:p>
                    <a:p>
                      <a:pPr algn="ctr" rtl="0" fontAlgn="t">
                        <a:spcBef>
                          <a:spcPts val="0"/>
                        </a:spcBef>
                        <a:spcAft>
                          <a:spcPts val="0"/>
                        </a:spcAft>
                      </a:pPr>
                      <a:r>
                        <a:rPr lang="en-GB" sz="2000" b="0" i="0" u="none" strike="noStrike" dirty="0">
                          <a:solidFill>
                            <a:srgbClr val="000000"/>
                          </a:solidFill>
                          <a:effectLst/>
                          <a:latin typeface="+mn-lt"/>
                        </a:rPr>
                        <a:t>[“footway”!~ “sidewalk”]</a:t>
                      </a:r>
                    </a:p>
                    <a:p>
                      <a:pPr algn="ctr" rtl="0" fontAlgn="t">
                        <a:spcBef>
                          <a:spcPts val="0"/>
                        </a:spcBef>
                        <a:spcAft>
                          <a:spcPts val="0"/>
                        </a:spcAft>
                      </a:pPr>
                      <a:r>
                        <a:rPr lang="en-GB" sz="2000" b="0" i="0" u="none" strike="noStrike" dirty="0">
                          <a:solidFill>
                            <a:srgbClr val="000000"/>
                          </a:solidFill>
                          <a:effectLst/>
                          <a:latin typeface="+mn-lt"/>
                        </a:rPr>
                        <a:t>["foot"!~"no"]["service"!~"private"]</a:t>
                      </a:r>
                      <a:endParaRPr lang="en-GB"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rtl="0" fontAlgn="t">
                        <a:spcBef>
                          <a:spcPts val="0"/>
                        </a:spcBef>
                        <a:spcAft>
                          <a:spcPts val="0"/>
                        </a:spcAft>
                      </a:pPr>
                      <a:r>
                        <a:rPr lang="en-GB" sz="2000" b="0" i="0" u="none" strike="noStrike" dirty="0">
                          <a:solidFill>
                            <a:srgbClr val="000000"/>
                          </a:solidFill>
                          <a:effectLst/>
                          <a:latin typeface="+mn-lt"/>
                        </a:rPr>
                        <a:t>“footway”=“sidewalk”</a:t>
                      </a:r>
                      <a:endParaRPr lang="en-GB"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641126573"/>
                  </a:ext>
                </a:extLst>
              </a:tr>
              <a:tr h="417609">
                <a:tc vMerge="1">
                  <a:txBody>
                    <a:bodyPr/>
                    <a:lstStyle/>
                    <a:p>
                      <a:endParaRPr lang="en-GB"/>
                    </a:p>
                  </a:txBody>
                  <a:tcPr/>
                </a:tc>
                <a:tc>
                  <a:txBody>
                    <a:bodyPr/>
                    <a:lstStyle/>
                    <a:p>
                      <a:pPr marL="0" marR="0" lvl="0" indent="0" algn="ctr" defTabSz="3209320" rtl="0" eaLnBrk="1" fontAlgn="t" latinLnBrk="0" hangingPunct="1">
                        <a:lnSpc>
                          <a:spcPct val="100000"/>
                        </a:lnSpc>
                        <a:spcBef>
                          <a:spcPts val="0"/>
                        </a:spcBef>
                        <a:spcAft>
                          <a:spcPts val="0"/>
                        </a:spcAft>
                        <a:buClrTx/>
                        <a:buSzTx/>
                        <a:buFontTx/>
                        <a:buNone/>
                        <a:tabLst/>
                        <a:defRPr/>
                      </a:pPr>
                      <a:r>
                        <a:rPr lang="en-US" sz="2000" b="1" i="0" u="none" strike="noStrike" dirty="0">
                          <a:solidFill>
                            <a:srgbClr val="000000"/>
                          </a:solidFill>
                          <a:effectLst/>
                          <a:latin typeface="+mn-lt"/>
                        </a:rPr>
                        <a:t>Road Centre Lines with Sidewalks</a:t>
                      </a:r>
                      <a:endParaRPr lang="en-US"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4253986896"/>
                  </a:ext>
                </a:extLst>
              </a:tr>
              <a:tr h="743711">
                <a:tc vMerge="1">
                  <a:txBody>
                    <a:bodyPr/>
                    <a:lstStyle/>
                    <a:p>
                      <a:endParaRPr lang="en-GB"/>
                    </a:p>
                  </a:txBody>
                  <a:tcPr/>
                </a:tc>
                <a:tc>
                  <a:txBody>
                    <a:bodyPr/>
                    <a:lstStyle/>
                    <a:p>
                      <a:pPr marL="0" marR="0" lvl="0" indent="0" algn="ctr" defTabSz="3209320" rtl="0" eaLnBrk="1" fontAlgn="t" latinLnBrk="0" hangingPunct="1">
                        <a:lnSpc>
                          <a:spcPct val="100000"/>
                        </a:lnSpc>
                        <a:spcBef>
                          <a:spcPts val="0"/>
                        </a:spcBef>
                        <a:spcAft>
                          <a:spcPts val="0"/>
                        </a:spcAft>
                        <a:buClrTx/>
                        <a:buSzTx/>
                        <a:buFontTx/>
                        <a:buNone/>
                        <a:tabLst/>
                        <a:defRPr/>
                      </a:pPr>
                      <a:r>
                        <a:rPr lang="en-GB" sz="2000" b="0" i="0" u="none" strike="noStrike" dirty="0">
                          <a:solidFill>
                            <a:srgbClr val="000000"/>
                          </a:solidFill>
                          <a:effectLst/>
                          <a:latin typeface="+mn-lt"/>
                        </a:rPr>
                        <a:t>“sidewalk”= “</a:t>
                      </a:r>
                      <a:r>
                        <a:rPr lang="en-GB" sz="2000" b="0" i="0" u="none" strike="noStrike" dirty="0" err="1">
                          <a:solidFill>
                            <a:srgbClr val="000000"/>
                          </a:solidFill>
                          <a:effectLst/>
                          <a:latin typeface="+mn-lt"/>
                        </a:rPr>
                        <a:t>both|left|right</a:t>
                      </a:r>
                      <a:r>
                        <a:rPr lang="en-GB" sz="2000" b="0" i="0" u="none" strike="noStrike" dirty="0">
                          <a:solidFill>
                            <a:srgbClr val="000000"/>
                          </a:solidFill>
                          <a:effectLst/>
                          <a:latin typeface="+mn-lt"/>
                        </a:rPr>
                        <a:t>”</a:t>
                      </a:r>
                      <a:endParaRPr lang="en-GB" sz="2000" dirty="0">
                        <a:effectLst/>
                        <a:latin typeface="+mn-lt"/>
                      </a:endParaRPr>
                    </a:p>
                  </a:txBody>
                  <a:tcPr marL="119508" marR="119508" marT="119508" marB="119508">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678919021"/>
                  </a:ext>
                </a:extLst>
              </a:tr>
            </a:tbl>
          </a:graphicData>
        </a:graphic>
      </p:graphicFrame>
      <p:pic>
        <p:nvPicPr>
          <p:cNvPr id="5" name="Picture 4" descr="Diagram&#10;&#10;Description automatically generated with medium confidence">
            <a:extLst>
              <a:ext uri="{FF2B5EF4-FFF2-40B4-BE49-F238E27FC236}">
                <a16:creationId xmlns:a16="http://schemas.microsoft.com/office/drawing/2014/main" id="{2C699F60-22E9-074F-A41B-5C37FDC1860C}"/>
              </a:ext>
            </a:extLst>
          </p:cNvPr>
          <p:cNvPicPr>
            <a:picLocks noChangeAspect="1"/>
          </p:cNvPicPr>
          <p:nvPr/>
        </p:nvPicPr>
        <p:blipFill>
          <a:blip r:embed="rId4"/>
          <a:stretch>
            <a:fillRect/>
          </a:stretch>
        </p:blipFill>
        <p:spPr>
          <a:xfrm>
            <a:off x="1430154" y="10025396"/>
            <a:ext cx="8132946" cy="3615094"/>
          </a:xfrm>
          <a:prstGeom prst="rect">
            <a:avLst/>
          </a:prstGeom>
        </p:spPr>
      </p:pic>
      <p:sp>
        <p:nvSpPr>
          <p:cNvPr id="20" name="TextBox 19">
            <a:extLst>
              <a:ext uri="{FF2B5EF4-FFF2-40B4-BE49-F238E27FC236}">
                <a16:creationId xmlns:a16="http://schemas.microsoft.com/office/drawing/2014/main" id="{12211D9C-855C-384E-89E8-6FDCF021B314}"/>
              </a:ext>
            </a:extLst>
          </p:cNvPr>
          <p:cNvSpPr txBox="1"/>
          <p:nvPr/>
        </p:nvSpPr>
        <p:spPr>
          <a:xfrm>
            <a:off x="1430155" y="9002358"/>
            <a:ext cx="3951176"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Access</a:t>
            </a:r>
          </a:p>
          <a:p>
            <a:pPr algn="ctr"/>
            <a:r>
              <a:rPr lang="en-US" dirty="0"/>
              <a:t>Movement</a:t>
            </a:r>
          </a:p>
          <a:p>
            <a:pPr algn="ctr"/>
            <a:r>
              <a:rPr lang="en-US" dirty="0"/>
              <a:t>Public Realm</a:t>
            </a:r>
          </a:p>
        </p:txBody>
      </p:sp>
      <p:sp>
        <p:nvSpPr>
          <p:cNvPr id="21" name="TextBox 20">
            <a:extLst>
              <a:ext uri="{FF2B5EF4-FFF2-40B4-BE49-F238E27FC236}">
                <a16:creationId xmlns:a16="http://schemas.microsoft.com/office/drawing/2014/main" id="{250E8B21-69C3-084C-8516-4547922B6615}"/>
              </a:ext>
            </a:extLst>
          </p:cNvPr>
          <p:cNvSpPr txBox="1"/>
          <p:nvPr/>
        </p:nvSpPr>
        <p:spPr>
          <a:xfrm>
            <a:off x="5579487" y="9004472"/>
            <a:ext cx="3951176" cy="923330"/>
          </a:xfrm>
          <a:prstGeom prst="rect">
            <a:avLst/>
          </a:prstGeom>
        </p:spPr>
        <p:style>
          <a:lnRef idx="2">
            <a:schemeClr val="accent1"/>
          </a:lnRef>
          <a:fillRef idx="1">
            <a:schemeClr val="lt1"/>
          </a:fillRef>
          <a:effectRef idx="0">
            <a:schemeClr val="accent1"/>
          </a:effectRef>
          <a:fontRef idx="minor">
            <a:schemeClr val="dk1"/>
          </a:fontRef>
        </p:style>
        <p:txBody>
          <a:bodyPr wrap="square" rtlCol="0">
            <a:noAutofit/>
          </a:bodyPr>
          <a:lstStyle/>
          <a:p>
            <a:pPr algn="ctr"/>
            <a:r>
              <a:rPr lang="en-US" b="1" dirty="0"/>
              <a:t>The spaces ‘between’ buildings.</a:t>
            </a:r>
          </a:p>
          <a:p>
            <a:pPr algn="ctr"/>
            <a:endParaRPr lang="en-US" dirty="0"/>
          </a:p>
        </p:txBody>
      </p:sp>
      <p:sp>
        <p:nvSpPr>
          <p:cNvPr id="22" name="TextBox 21">
            <a:extLst>
              <a:ext uri="{FF2B5EF4-FFF2-40B4-BE49-F238E27FC236}">
                <a16:creationId xmlns:a16="http://schemas.microsoft.com/office/drawing/2014/main" id="{CF06F0F7-E2A7-9841-A28F-03A420ACA99B}"/>
              </a:ext>
            </a:extLst>
          </p:cNvPr>
          <p:cNvSpPr txBox="1"/>
          <p:nvPr/>
        </p:nvSpPr>
        <p:spPr>
          <a:xfrm>
            <a:off x="9728819" y="8993980"/>
            <a:ext cx="3951176" cy="923330"/>
          </a:xfrm>
          <a:prstGeom prst="rect">
            <a:avLst/>
          </a:prstGeom>
        </p:spPr>
        <p:style>
          <a:lnRef idx="2">
            <a:schemeClr val="accent6"/>
          </a:lnRef>
          <a:fillRef idx="1">
            <a:schemeClr val="lt1"/>
          </a:fillRef>
          <a:effectRef idx="0">
            <a:schemeClr val="accent6"/>
          </a:effectRef>
          <a:fontRef idx="minor">
            <a:schemeClr val="dk1"/>
          </a:fontRef>
        </p:style>
        <p:txBody>
          <a:bodyPr wrap="square" rtlCol="0">
            <a:noAutofit/>
          </a:bodyPr>
          <a:lstStyle/>
          <a:p>
            <a:pPr algn="ctr"/>
            <a:r>
              <a:rPr lang="en-US" dirty="0"/>
              <a:t>Pavement Centre Lines: ‘Sidewalks’</a:t>
            </a:r>
          </a:p>
          <a:p>
            <a:pPr algn="ctr"/>
            <a:r>
              <a:rPr lang="en-US" dirty="0"/>
              <a:t>Walking routes: ’Footways’</a:t>
            </a:r>
          </a:p>
        </p:txBody>
      </p:sp>
      <p:sp>
        <p:nvSpPr>
          <p:cNvPr id="24" name="TextBox 23">
            <a:extLst>
              <a:ext uri="{FF2B5EF4-FFF2-40B4-BE49-F238E27FC236}">
                <a16:creationId xmlns:a16="http://schemas.microsoft.com/office/drawing/2014/main" id="{35759E11-0821-A845-90FE-CF327EE18E7D}"/>
              </a:ext>
            </a:extLst>
          </p:cNvPr>
          <p:cNvSpPr txBox="1"/>
          <p:nvPr/>
        </p:nvSpPr>
        <p:spPr>
          <a:xfrm>
            <a:off x="1430154" y="8415585"/>
            <a:ext cx="3944649"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Function</a:t>
            </a:r>
          </a:p>
        </p:txBody>
      </p:sp>
      <p:sp>
        <p:nvSpPr>
          <p:cNvPr id="25" name="TextBox 24">
            <a:extLst>
              <a:ext uri="{FF2B5EF4-FFF2-40B4-BE49-F238E27FC236}">
                <a16:creationId xmlns:a16="http://schemas.microsoft.com/office/drawing/2014/main" id="{922D43FF-EA5C-4441-A7C7-A185691313C1}"/>
              </a:ext>
            </a:extLst>
          </p:cNvPr>
          <p:cNvSpPr txBox="1"/>
          <p:nvPr/>
        </p:nvSpPr>
        <p:spPr>
          <a:xfrm>
            <a:off x="5586012" y="8415585"/>
            <a:ext cx="3944650"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Infrastructure</a:t>
            </a:r>
          </a:p>
        </p:txBody>
      </p:sp>
      <p:sp>
        <p:nvSpPr>
          <p:cNvPr id="26" name="TextBox 25">
            <a:extLst>
              <a:ext uri="{FF2B5EF4-FFF2-40B4-BE49-F238E27FC236}">
                <a16:creationId xmlns:a16="http://schemas.microsoft.com/office/drawing/2014/main" id="{837AF24B-4411-DF42-9DE3-823EBEBB07F3}"/>
              </a:ext>
            </a:extLst>
          </p:cNvPr>
          <p:cNvSpPr txBox="1"/>
          <p:nvPr/>
        </p:nvSpPr>
        <p:spPr>
          <a:xfrm>
            <a:off x="9728819" y="8415585"/>
            <a:ext cx="3951176" cy="461665"/>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2400" b="1" dirty="0"/>
              <a:t>Mapping</a:t>
            </a:r>
          </a:p>
        </p:txBody>
      </p:sp>
      <p:pic>
        <p:nvPicPr>
          <p:cNvPr id="8" name="Picture 7">
            <a:extLst>
              <a:ext uri="{FF2B5EF4-FFF2-40B4-BE49-F238E27FC236}">
                <a16:creationId xmlns:a16="http://schemas.microsoft.com/office/drawing/2014/main" id="{5C9E1423-5AE1-0A42-ACA3-9A1D3BD36DB4}"/>
              </a:ext>
            </a:extLst>
          </p:cNvPr>
          <p:cNvPicPr>
            <a:picLocks noChangeAspect="1"/>
          </p:cNvPicPr>
          <p:nvPr/>
        </p:nvPicPr>
        <p:blipFill rotWithShape="1">
          <a:blip r:embed="rId5"/>
          <a:srcRect r="7907"/>
          <a:stretch/>
        </p:blipFill>
        <p:spPr>
          <a:xfrm>
            <a:off x="10206370" y="10085579"/>
            <a:ext cx="3130735" cy="3311304"/>
          </a:xfrm>
          <a:prstGeom prst="rect">
            <a:avLst/>
          </a:prstGeom>
        </p:spPr>
      </p:pic>
      <p:graphicFrame>
        <p:nvGraphicFramePr>
          <p:cNvPr id="14" name="Table 15">
            <a:extLst>
              <a:ext uri="{FF2B5EF4-FFF2-40B4-BE49-F238E27FC236}">
                <a16:creationId xmlns:a16="http://schemas.microsoft.com/office/drawing/2014/main" id="{28B663EF-9594-4A44-93E1-356934378C1D}"/>
              </a:ext>
            </a:extLst>
          </p:cNvPr>
          <p:cNvGraphicFramePr>
            <a:graphicFrameLocks noGrp="1"/>
          </p:cNvGraphicFramePr>
          <p:nvPr>
            <p:extLst>
              <p:ext uri="{D42A27DB-BD31-4B8C-83A1-F6EECF244321}">
                <p14:modId xmlns:p14="http://schemas.microsoft.com/office/powerpoint/2010/main" val="3283056297"/>
              </p:ext>
            </p:extLst>
          </p:nvPr>
        </p:nvGraphicFramePr>
        <p:xfrm>
          <a:off x="29733880" y="16701991"/>
          <a:ext cx="10859037" cy="2987040"/>
        </p:xfrm>
        <a:graphic>
          <a:graphicData uri="http://schemas.openxmlformats.org/drawingml/2006/table">
            <a:tbl>
              <a:tblPr firstRow="1" bandRow="1">
                <a:tableStyleId>{5940675A-B579-460E-94D1-54222C63F5DA}</a:tableStyleId>
              </a:tblPr>
              <a:tblGrid>
                <a:gridCol w="2171807">
                  <a:extLst>
                    <a:ext uri="{9D8B030D-6E8A-4147-A177-3AD203B41FA5}">
                      <a16:colId xmlns:a16="http://schemas.microsoft.com/office/drawing/2014/main" val="1674229130"/>
                    </a:ext>
                  </a:extLst>
                </a:gridCol>
                <a:gridCol w="1174920">
                  <a:extLst>
                    <a:ext uri="{9D8B030D-6E8A-4147-A177-3AD203B41FA5}">
                      <a16:colId xmlns:a16="http://schemas.microsoft.com/office/drawing/2014/main" val="2342566418"/>
                    </a:ext>
                  </a:extLst>
                </a:gridCol>
                <a:gridCol w="1827810">
                  <a:extLst>
                    <a:ext uri="{9D8B030D-6E8A-4147-A177-3AD203B41FA5}">
                      <a16:colId xmlns:a16="http://schemas.microsoft.com/office/drawing/2014/main" val="3775434042"/>
                    </a:ext>
                  </a:extLst>
                </a:gridCol>
                <a:gridCol w="2677216">
                  <a:extLst>
                    <a:ext uri="{9D8B030D-6E8A-4147-A177-3AD203B41FA5}">
                      <a16:colId xmlns:a16="http://schemas.microsoft.com/office/drawing/2014/main" val="197600848"/>
                    </a:ext>
                  </a:extLst>
                </a:gridCol>
                <a:gridCol w="3007284">
                  <a:extLst>
                    <a:ext uri="{9D8B030D-6E8A-4147-A177-3AD203B41FA5}">
                      <a16:colId xmlns:a16="http://schemas.microsoft.com/office/drawing/2014/main" val="1082662913"/>
                    </a:ext>
                  </a:extLst>
                </a:gridCol>
              </a:tblGrid>
              <a:tr h="371019">
                <a:tc>
                  <a:txBody>
                    <a:bodyPr/>
                    <a:lstStyle/>
                    <a:p>
                      <a:r>
                        <a:rPr lang="en-US" sz="2000" b="1" dirty="0"/>
                        <a:t>Region</a:t>
                      </a:r>
                    </a:p>
                  </a:txBody>
                  <a:tcPr anchor="ctr"/>
                </a:tc>
                <a:tc>
                  <a:txBody>
                    <a:bodyPr/>
                    <a:lstStyle/>
                    <a:p>
                      <a:r>
                        <a:rPr lang="en-US" sz="2000" b="1" dirty="0"/>
                        <a:t>N Cities</a:t>
                      </a:r>
                    </a:p>
                  </a:txBody>
                  <a:tcPr anchor="ctr"/>
                </a:tc>
                <a:tc>
                  <a:txBody>
                    <a:bodyPr/>
                    <a:lstStyle/>
                    <a:p>
                      <a:r>
                        <a:rPr lang="en-US" sz="2000" b="1" dirty="0"/>
                        <a:t>Footways Coverage</a:t>
                      </a:r>
                    </a:p>
                  </a:txBody>
                  <a:tcPr anchor="ctr"/>
                </a:tc>
                <a:tc>
                  <a:txBody>
                    <a:bodyPr/>
                    <a:lstStyle/>
                    <a:p>
                      <a:r>
                        <a:rPr lang="en-US" sz="2000" b="1" dirty="0"/>
                        <a:t>Pavement Centre Line Coverage</a:t>
                      </a:r>
                    </a:p>
                  </a:txBody>
                  <a:tcPr anchor="ctr"/>
                </a:tc>
                <a:tc>
                  <a:txBody>
                    <a:bodyPr/>
                    <a:lstStyle/>
                    <a:p>
                      <a:r>
                        <a:rPr lang="en-US" sz="2000" b="1" dirty="0"/>
                        <a:t>Road Centre Line with Sidewalks Coverage</a:t>
                      </a:r>
                    </a:p>
                  </a:txBody>
                  <a:tcPr anchor="ctr"/>
                </a:tc>
                <a:extLst>
                  <a:ext uri="{0D108BD9-81ED-4DB2-BD59-A6C34878D82A}">
                    <a16:rowId xmlns:a16="http://schemas.microsoft.com/office/drawing/2014/main" val="2498842218"/>
                  </a:ext>
                </a:extLst>
              </a:tr>
              <a:tr h="209706">
                <a:tc>
                  <a:txBody>
                    <a:bodyPr/>
                    <a:lstStyle/>
                    <a:p>
                      <a:r>
                        <a:rPr lang="en-US" sz="2000" dirty="0"/>
                        <a:t>US + Canada</a:t>
                      </a:r>
                    </a:p>
                  </a:txBody>
                  <a:tcPr anchor="ctr"/>
                </a:tc>
                <a:tc>
                  <a:txBody>
                    <a:bodyPr/>
                    <a:lstStyle/>
                    <a:p>
                      <a:r>
                        <a:rPr lang="en-US" sz="2000" dirty="0"/>
                        <a:t>57</a:t>
                      </a:r>
                    </a:p>
                  </a:txBody>
                  <a:tcPr anchor="ctr"/>
                </a:tc>
                <a:tc>
                  <a:txBody>
                    <a:bodyPr/>
                    <a:lstStyle/>
                    <a:p>
                      <a:r>
                        <a:rPr lang="en-US" sz="2000" dirty="0"/>
                        <a:t>0.124</a:t>
                      </a:r>
                    </a:p>
                  </a:txBody>
                  <a:tcPr anchor="ctr"/>
                </a:tc>
                <a:tc>
                  <a:txBody>
                    <a:bodyPr/>
                    <a:lstStyle/>
                    <a:p>
                      <a:r>
                        <a:rPr lang="en-US" sz="2000" dirty="0"/>
                        <a:t>0.084</a:t>
                      </a:r>
                    </a:p>
                  </a:txBody>
                  <a:tcPr anchor="ctr"/>
                </a:tc>
                <a:tc>
                  <a:txBody>
                    <a:bodyPr/>
                    <a:lstStyle/>
                    <a:p>
                      <a:r>
                        <a:rPr lang="en-US" sz="2000" dirty="0"/>
                        <a:t>0.042</a:t>
                      </a:r>
                    </a:p>
                  </a:txBody>
                  <a:tcPr anchor="ctr"/>
                </a:tc>
                <a:extLst>
                  <a:ext uri="{0D108BD9-81ED-4DB2-BD59-A6C34878D82A}">
                    <a16:rowId xmlns:a16="http://schemas.microsoft.com/office/drawing/2014/main" val="176332391"/>
                  </a:ext>
                </a:extLst>
              </a:tr>
              <a:tr h="209706">
                <a:tc>
                  <a:txBody>
                    <a:bodyPr/>
                    <a:lstStyle/>
                    <a:p>
                      <a:r>
                        <a:rPr lang="en-US" sz="2000" dirty="0"/>
                        <a:t>Europe</a:t>
                      </a:r>
                    </a:p>
                  </a:txBody>
                  <a:tcPr anchor="ctr"/>
                </a:tc>
                <a:tc>
                  <a:txBody>
                    <a:bodyPr/>
                    <a:lstStyle/>
                    <a:p>
                      <a:r>
                        <a:rPr lang="en-US" sz="2000" dirty="0"/>
                        <a:t>18</a:t>
                      </a:r>
                    </a:p>
                  </a:txBody>
                  <a:tcPr anchor="ctr"/>
                </a:tc>
                <a:tc>
                  <a:txBody>
                    <a:bodyPr/>
                    <a:lstStyle/>
                    <a:p>
                      <a:r>
                        <a:rPr lang="en-US" sz="2000" dirty="0"/>
                        <a:t>0.181</a:t>
                      </a:r>
                    </a:p>
                  </a:txBody>
                  <a:tcPr anchor="ctr"/>
                </a:tc>
                <a:tc>
                  <a:txBody>
                    <a:bodyPr/>
                    <a:lstStyle/>
                    <a:p>
                      <a:r>
                        <a:rPr lang="en-US" sz="2000" dirty="0"/>
                        <a:t>0.023</a:t>
                      </a:r>
                    </a:p>
                  </a:txBody>
                  <a:tcPr anchor="ctr"/>
                </a:tc>
                <a:tc>
                  <a:txBody>
                    <a:bodyPr/>
                    <a:lstStyle/>
                    <a:p>
                      <a:r>
                        <a:rPr lang="en-US" sz="2000" dirty="0"/>
                        <a:t>0.063</a:t>
                      </a:r>
                    </a:p>
                  </a:txBody>
                  <a:tcPr anchor="ctr"/>
                </a:tc>
                <a:extLst>
                  <a:ext uri="{0D108BD9-81ED-4DB2-BD59-A6C34878D82A}">
                    <a16:rowId xmlns:a16="http://schemas.microsoft.com/office/drawing/2014/main" val="1607049037"/>
                  </a:ext>
                </a:extLst>
              </a:tr>
              <a:tr h="209706">
                <a:tc>
                  <a:txBody>
                    <a:bodyPr/>
                    <a:lstStyle/>
                    <a:p>
                      <a:r>
                        <a:rPr lang="en-US" sz="2000" dirty="0"/>
                        <a:t>Brazil</a:t>
                      </a:r>
                    </a:p>
                  </a:txBody>
                  <a:tcPr anchor="ctr"/>
                </a:tc>
                <a:tc>
                  <a:txBody>
                    <a:bodyPr/>
                    <a:lstStyle/>
                    <a:p>
                      <a:r>
                        <a:rPr lang="en-US" sz="2000" dirty="0"/>
                        <a:t>10</a:t>
                      </a:r>
                    </a:p>
                  </a:txBody>
                  <a:tcPr anchor="ctr"/>
                </a:tc>
                <a:tc>
                  <a:txBody>
                    <a:bodyPr/>
                    <a:lstStyle/>
                    <a:p>
                      <a:r>
                        <a:rPr lang="en-US" sz="2000" dirty="0"/>
                        <a:t>0.026</a:t>
                      </a:r>
                    </a:p>
                  </a:txBody>
                  <a:tcPr anchor="ctr"/>
                </a:tc>
                <a:tc>
                  <a:txBody>
                    <a:bodyPr/>
                    <a:lstStyle/>
                    <a:p>
                      <a:r>
                        <a:rPr lang="en-US" sz="2000" dirty="0"/>
                        <a:t>0.004</a:t>
                      </a:r>
                    </a:p>
                  </a:txBody>
                  <a:tcPr anchor="ctr"/>
                </a:tc>
                <a:tc>
                  <a:txBody>
                    <a:bodyPr/>
                    <a:lstStyle/>
                    <a:p>
                      <a:r>
                        <a:rPr lang="en-US" sz="2000" dirty="0"/>
                        <a:t>0.016</a:t>
                      </a:r>
                    </a:p>
                  </a:txBody>
                  <a:tcPr anchor="ctr"/>
                </a:tc>
                <a:extLst>
                  <a:ext uri="{0D108BD9-81ED-4DB2-BD59-A6C34878D82A}">
                    <a16:rowId xmlns:a16="http://schemas.microsoft.com/office/drawing/2014/main" val="1313368830"/>
                  </a:ext>
                </a:extLst>
              </a:tr>
              <a:tr h="371019">
                <a:tc>
                  <a:txBody>
                    <a:bodyPr/>
                    <a:lstStyle/>
                    <a:p>
                      <a:r>
                        <a:rPr lang="en-US" sz="2000" dirty="0"/>
                        <a:t>Australia + New Zealand</a:t>
                      </a:r>
                    </a:p>
                  </a:txBody>
                  <a:tcPr anchor="ctr"/>
                </a:tc>
                <a:tc>
                  <a:txBody>
                    <a:bodyPr/>
                    <a:lstStyle/>
                    <a:p>
                      <a:r>
                        <a:rPr lang="en-US" sz="2000" dirty="0"/>
                        <a:t>9</a:t>
                      </a:r>
                    </a:p>
                  </a:txBody>
                  <a:tcPr anchor="ctr"/>
                </a:tc>
                <a:tc>
                  <a:txBody>
                    <a:bodyPr/>
                    <a:lstStyle/>
                    <a:p>
                      <a:r>
                        <a:rPr lang="en-US" sz="2000" dirty="0"/>
                        <a:t>0.082</a:t>
                      </a:r>
                    </a:p>
                  </a:txBody>
                  <a:tcPr anchor="ctr"/>
                </a:tc>
                <a:tc>
                  <a:txBody>
                    <a:bodyPr/>
                    <a:lstStyle/>
                    <a:p>
                      <a:r>
                        <a:rPr lang="en-US" sz="2000" dirty="0"/>
                        <a:t>0.001</a:t>
                      </a:r>
                    </a:p>
                  </a:txBody>
                  <a:tcPr anchor="ctr"/>
                </a:tc>
                <a:tc>
                  <a:txBody>
                    <a:bodyPr/>
                    <a:lstStyle/>
                    <a:p>
                      <a:r>
                        <a:rPr lang="en-US" sz="2000" dirty="0"/>
                        <a:t>0.010</a:t>
                      </a:r>
                    </a:p>
                  </a:txBody>
                  <a:tcPr anchor="ctr"/>
                </a:tc>
                <a:extLst>
                  <a:ext uri="{0D108BD9-81ED-4DB2-BD59-A6C34878D82A}">
                    <a16:rowId xmlns:a16="http://schemas.microsoft.com/office/drawing/2014/main" val="2476824239"/>
                  </a:ext>
                </a:extLst>
              </a:tr>
              <a:tr h="209706">
                <a:tc>
                  <a:txBody>
                    <a:bodyPr/>
                    <a:lstStyle/>
                    <a:p>
                      <a:r>
                        <a:rPr lang="en-US" sz="2000" dirty="0"/>
                        <a:t>China</a:t>
                      </a:r>
                    </a:p>
                  </a:txBody>
                  <a:tcPr anchor="ctr"/>
                </a:tc>
                <a:tc>
                  <a:txBody>
                    <a:bodyPr/>
                    <a:lstStyle/>
                    <a:p>
                      <a:r>
                        <a:rPr lang="en-US" sz="2000" dirty="0"/>
                        <a:t>5</a:t>
                      </a:r>
                    </a:p>
                  </a:txBody>
                  <a:tcPr anchor="ctr"/>
                </a:tc>
                <a:tc>
                  <a:txBody>
                    <a:bodyPr/>
                    <a:lstStyle/>
                    <a:p>
                      <a:r>
                        <a:rPr lang="en-US" sz="2000" dirty="0"/>
                        <a:t>0.037</a:t>
                      </a:r>
                    </a:p>
                  </a:txBody>
                  <a:tcPr anchor="ctr"/>
                </a:tc>
                <a:tc>
                  <a:txBody>
                    <a:bodyPr/>
                    <a:lstStyle/>
                    <a:p>
                      <a:r>
                        <a:rPr lang="en-US" sz="2000" dirty="0"/>
                        <a:t>0.008</a:t>
                      </a:r>
                    </a:p>
                  </a:txBody>
                  <a:tcPr anchor="ctr"/>
                </a:tc>
                <a:tc>
                  <a:txBody>
                    <a:bodyPr/>
                    <a:lstStyle/>
                    <a:p>
                      <a:r>
                        <a:rPr lang="en-US" sz="2000" dirty="0"/>
                        <a:t>0.004</a:t>
                      </a:r>
                    </a:p>
                  </a:txBody>
                  <a:tcPr anchor="ctr"/>
                </a:tc>
                <a:extLst>
                  <a:ext uri="{0D108BD9-81ED-4DB2-BD59-A6C34878D82A}">
                    <a16:rowId xmlns:a16="http://schemas.microsoft.com/office/drawing/2014/main" val="3116646973"/>
                  </a:ext>
                </a:extLst>
              </a:tr>
            </a:tbl>
          </a:graphicData>
        </a:graphic>
      </p:graphicFrame>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9117" y="14504598"/>
            <a:ext cx="9128557" cy="3042852"/>
          </a:xfrm>
          <a:prstGeom prst="rect">
            <a:avLst/>
          </a:prstGeom>
        </p:spPr>
      </p:pic>
      <p:pic>
        <p:nvPicPr>
          <p:cNvPr id="15" name="Picture 14"/>
          <p:cNvPicPr>
            <a:picLocks noChangeAspect="1"/>
          </p:cNvPicPr>
          <p:nvPr/>
        </p:nvPicPr>
        <p:blipFill rotWithShape="1">
          <a:blip r:embed="rId7">
            <a:extLst>
              <a:ext uri="{28A0092B-C50C-407E-A947-70E740481C1C}">
                <a14:useLocalDpi xmlns:a14="http://schemas.microsoft.com/office/drawing/2010/main" val="0"/>
              </a:ext>
            </a:extLst>
          </a:blip>
          <a:srcRect t="4353"/>
          <a:stretch/>
        </p:blipFill>
        <p:spPr>
          <a:xfrm>
            <a:off x="23684242" y="10922000"/>
            <a:ext cx="4407846" cy="4215964"/>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t="4353"/>
          <a:stretch/>
        </p:blipFill>
        <p:spPr>
          <a:xfrm>
            <a:off x="19458683" y="10922000"/>
            <a:ext cx="4407846" cy="4215964"/>
          </a:xfrm>
          <a:prstGeom prst="rect">
            <a:avLst/>
          </a:prstGeom>
        </p:spPr>
      </p:pic>
      <p:pic>
        <p:nvPicPr>
          <p:cNvPr id="17" name="Picture 16"/>
          <p:cNvPicPr>
            <a:picLocks noChangeAspect="1"/>
          </p:cNvPicPr>
          <p:nvPr/>
        </p:nvPicPr>
        <p:blipFill rotWithShape="1">
          <a:blip r:embed="rId9">
            <a:extLst>
              <a:ext uri="{28A0092B-C50C-407E-A947-70E740481C1C}">
                <a14:useLocalDpi xmlns:a14="http://schemas.microsoft.com/office/drawing/2010/main" val="0"/>
              </a:ext>
            </a:extLst>
          </a:blip>
          <a:srcRect t="4108"/>
          <a:stretch/>
        </p:blipFill>
        <p:spPr>
          <a:xfrm>
            <a:off x="19458683" y="6311900"/>
            <a:ext cx="4407846" cy="4226756"/>
          </a:xfrm>
          <a:prstGeom prst="rect">
            <a:avLst/>
          </a:prstGeom>
        </p:spPr>
      </p:pic>
      <p:pic>
        <p:nvPicPr>
          <p:cNvPr id="18" name="Picture 17"/>
          <p:cNvPicPr>
            <a:picLocks noChangeAspect="1"/>
          </p:cNvPicPr>
          <p:nvPr/>
        </p:nvPicPr>
        <p:blipFill rotWithShape="1">
          <a:blip r:embed="rId10">
            <a:extLst>
              <a:ext uri="{28A0092B-C50C-407E-A947-70E740481C1C}">
                <a14:useLocalDpi xmlns:a14="http://schemas.microsoft.com/office/drawing/2010/main" val="0"/>
              </a:ext>
            </a:extLst>
          </a:blip>
          <a:srcRect t="4108"/>
          <a:stretch/>
        </p:blipFill>
        <p:spPr>
          <a:xfrm>
            <a:off x="23684242" y="6311899"/>
            <a:ext cx="4407846" cy="4226757"/>
          </a:xfrm>
          <a:prstGeom prst="rect">
            <a:avLst/>
          </a:prstGeom>
        </p:spPr>
      </p:pic>
      <p:pic>
        <p:nvPicPr>
          <p:cNvPr id="3" name="Picture 2"/>
          <p:cNvPicPr>
            <a:picLocks noChangeAspect="1"/>
          </p:cNvPicPr>
          <p:nvPr/>
        </p:nvPicPr>
        <p:blipFill rotWithShape="1">
          <a:blip r:embed="rId11">
            <a:extLst>
              <a:ext uri="{28A0092B-C50C-407E-A947-70E740481C1C}">
                <a14:useLocalDpi xmlns:a14="http://schemas.microsoft.com/office/drawing/2010/main" val="0"/>
              </a:ext>
            </a:extLst>
          </a:blip>
          <a:srcRect t="3143"/>
          <a:stretch/>
        </p:blipFill>
        <p:spPr>
          <a:xfrm>
            <a:off x="21363195" y="17335500"/>
            <a:ext cx="6334669" cy="3067787"/>
          </a:xfrm>
          <a:prstGeom prst="rect">
            <a:avLst/>
          </a:prstGeom>
        </p:spPr>
      </p:pic>
      <p:pic>
        <p:nvPicPr>
          <p:cNvPr id="6" name="Picture 5"/>
          <p:cNvPicPr>
            <a:picLocks noChangeAspect="1"/>
          </p:cNvPicPr>
          <p:nvPr/>
        </p:nvPicPr>
        <p:blipFill rotWithShape="1">
          <a:blip r:embed="rId12">
            <a:extLst>
              <a:ext uri="{28A0092B-C50C-407E-A947-70E740481C1C}">
                <a14:useLocalDpi xmlns:a14="http://schemas.microsoft.com/office/drawing/2010/main" val="0"/>
              </a:ext>
            </a:extLst>
          </a:blip>
          <a:srcRect t="3309"/>
          <a:stretch/>
        </p:blipFill>
        <p:spPr>
          <a:xfrm>
            <a:off x="21363195" y="24295100"/>
            <a:ext cx="6334669" cy="3062547"/>
          </a:xfrm>
          <a:prstGeom prst="rect">
            <a:avLst/>
          </a:prstGeom>
        </p:spPr>
      </p:pic>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3226"/>
          <a:stretch/>
        </p:blipFill>
        <p:spPr>
          <a:xfrm>
            <a:off x="21363196" y="20764500"/>
            <a:ext cx="6334669" cy="3065167"/>
          </a:xfrm>
          <a:prstGeom prst="rect">
            <a:avLst/>
          </a:prstGeom>
        </p:spPr>
      </p:pic>
      <p:sp>
        <p:nvSpPr>
          <p:cNvPr id="9" name="TextBox 8"/>
          <p:cNvSpPr txBox="1"/>
          <p:nvPr/>
        </p:nvSpPr>
        <p:spPr>
          <a:xfrm>
            <a:off x="19589601" y="5978951"/>
            <a:ext cx="1851789" cy="369332"/>
          </a:xfrm>
          <a:prstGeom prst="rect">
            <a:avLst/>
          </a:prstGeom>
          <a:noFill/>
        </p:spPr>
        <p:txBody>
          <a:bodyPr wrap="none" rtlCol="0">
            <a:spAutoFit/>
          </a:bodyPr>
          <a:lstStyle/>
          <a:p>
            <a:r>
              <a:rPr lang="en-US" dirty="0"/>
              <a:t>1. San Jose, US</a:t>
            </a:r>
          </a:p>
        </p:txBody>
      </p:sp>
      <p:sp>
        <p:nvSpPr>
          <p:cNvPr id="38" name="TextBox 37"/>
          <p:cNvSpPr txBox="1"/>
          <p:nvPr/>
        </p:nvSpPr>
        <p:spPr>
          <a:xfrm>
            <a:off x="23866529" y="5978951"/>
            <a:ext cx="1963102" cy="369332"/>
          </a:xfrm>
          <a:prstGeom prst="rect">
            <a:avLst/>
          </a:prstGeom>
          <a:noFill/>
        </p:spPr>
        <p:txBody>
          <a:bodyPr wrap="none" rtlCol="0">
            <a:spAutoFit/>
          </a:bodyPr>
          <a:lstStyle/>
          <a:p>
            <a:r>
              <a:rPr lang="en-US" dirty="0"/>
              <a:t>2. Vancouver, CA</a:t>
            </a:r>
          </a:p>
        </p:txBody>
      </p:sp>
      <p:sp>
        <p:nvSpPr>
          <p:cNvPr id="41" name="TextBox 40"/>
          <p:cNvSpPr txBox="1"/>
          <p:nvPr/>
        </p:nvSpPr>
        <p:spPr>
          <a:xfrm>
            <a:off x="23866528" y="10589118"/>
            <a:ext cx="1659429" cy="369332"/>
          </a:xfrm>
          <a:prstGeom prst="rect">
            <a:avLst/>
          </a:prstGeom>
          <a:noFill/>
        </p:spPr>
        <p:txBody>
          <a:bodyPr wrap="none" rtlCol="0">
            <a:spAutoFit/>
          </a:bodyPr>
          <a:lstStyle/>
          <a:p>
            <a:r>
              <a:rPr lang="en-US" dirty="0"/>
              <a:t>4. London, CA</a:t>
            </a:r>
          </a:p>
        </p:txBody>
      </p:sp>
      <p:sp>
        <p:nvSpPr>
          <p:cNvPr id="42" name="TextBox 41"/>
          <p:cNvSpPr txBox="1"/>
          <p:nvPr/>
        </p:nvSpPr>
        <p:spPr>
          <a:xfrm>
            <a:off x="19640969" y="10589118"/>
            <a:ext cx="1672253" cy="369332"/>
          </a:xfrm>
          <a:prstGeom prst="rect">
            <a:avLst/>
          </a:prstGeom>
          <a:noFill/>
        </p:spPr>
        <p:txBody>
          <a:bodyPr wrap="none" rtlCol="0">
            <a:spAutoFit/>
          </a:bodyPr>
          <a:lstStyle/>
          <a:p>
            <a:r>
              <a:rPr lang="en-US" dirty="0"/>
              <a:t>3. Raleigh, US</a:t>
            </a:r>
          </a:p>
        </p:txBody>
      </p:sp>
      <p:sp>
        <p:nvSpPr>
          <p:cNvPr id="59" name="TextBox 58">
            <a:extLst>
              <a:ext uri="{FF2B5EF4-FFF2-40B4-BE49-F238E27FC236}">
                <a16:creationId xmlns:a16="http://schemas.microsoft.com/office/drawing/2014/main" id="{B8993C5F-CC9A-422A-8CF2-411DA5E6D36A}"/>
              </a:ext>
            </a:extLst>
          </p:cNvPr>
          <p:cNvSpPr txBox="1"/>
          <p:nvPr/>
        </p:nvSpPr>
        <p:spPr>
          <a:xfrm>
            <a:off x="15145108" y="18405679"/>
            <a:ext cx="6296163" cy="646331"/>
          </a:xfrm>
          <a:prstGeom prst="rect">
            <a:avLst/>
          </a:prstGeom>
          <a:noFill/>
        </p:spPr>
        <p:txBody>
          <a:bodyPr wrap="square" rtlCol="0">
            <a:spAutoFit/>
          </a:bodyPr>
          <a:lstStyle/>
          <a:p>
            <a:r>
              <a:rPr lang="en-GB" sz="1800" b="1" dirty="0"/>
              <a:t>Comparing coverage of</a:t>
            </a:r>
          </a:p>
          <a:p>
            <a:r>
              <a:rPr lang="en-GB" b="1" dirty="0"/>
              <a:t>“footway”=“sidewalk” </a:t>
            </a:r>
            <a:r>
              <a:rPr lang="en-GB" sz="1800" b="1" dirty="0"/>
              <a:t>and “highway”=“footway”</a:t>
            </a:r>
          </a:p>
        </p:txBody>
      </p:sp>
      <p:pic>
        <p:nvPicPr>
          <p:cNvPr id="60" name="Picture 59">
            <a:extLst>
              <a:ext uri="{FF2B5EF4-FFF2-40B4-BE49-F238E27FC236}">
                <a16:creationId xmlns:a16="http://schemas.microsoft.com/office/drawing/2014/main" id="{3B66EAEB-897F-4041-A02E-E5993F8B814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366950" y="28390994"/>
            <a:ext cx="1311353" cy="1793929"/>
          </a:xfrm>
          <a:prstGeom prst="rect">
            <a:avLst/>
          </a:prstGeom>
        </p:spPr>
      </p:pic>
      <p:sp>
        <p:nvSpPr>
          <p:cNvPr id="61" name="Content Placeholder 34" descr="Column 3, box 1">
            <a:extLst>
              <a:ext uri="{FF2B5EF4-FFF2-40B4-BE49-F238E27FC236}">
                <a16:creationId xmlns:a16="http://schemas.microsoft.com/office/drawing/2014/main" id="{CD360EF6-6A45-4DB7-BC53-561D7B56593E}"/>
              </a:ext>
            </a:extLst>
          </p:cNvPr>
          <p:cNvSpPr txBox="1">
            <a:spLocks/>
          </p:cNvSpPr>
          <p:nvPr/>
        </p:nvSpPr>
        <p:spPr>
          <a:xfrm>
            <a:off x="29029517" y="20065670"/>
            <a:ext cx="12267761" cy="7695790"/>
          </a:xfrm>
          <a:prstGeom prst="rect">
            <a:avLst/>
          </a:prstGeom>
        </p:spPr>
        <p:txBody>
          <a:bodyPr/>
          <a:lstStyle>
            <a:lvl1pPr marL="802331" indent="-802331" algn="l" defTabSz="3209320" rtl="0" eaLnBrk="1" latinLnBrk="0" hangingPunct="1">
              <a:lnSpc>
                <a:spcPct val="90000"/>
              </a:lnSpc>
              <a:spcBef>
                <a:spcPts val="3510"/>
              </a:spcBef>
              <a:buFont typeface="Arial" panose="020B0604020202020204" pitchFamily="34" charset="0"/>
              <a:buChar char="•"/>
              <a:defRPr sz="9827" kern="1200">
                <a:solidFill>
                  <a:schemeClr val="tx1"/>
                </a:solidFill>
                <a:latin typeface="+mn-lt"/>
                <a:ea typeface="+mn-ea"/>
                <a:cs typeface="+mn-cs"/>
              </a:defRPr>
            </a:lvl1pPr>
            <a:lvl2pPr marL="2406990" indent="-802331" algn="l" defTabSz="3209320" rtl="0" eaLnBrk="1" latinLnBrk="0" hangingPunct="1">
              <a:lnSpc>
                <a:spcPct val="90000"/>
              </a:lnSpc>
              <a:spcBef>
                <a:spcPts val="1755"/>
              </a:spcBef>
              <a:buFont typeface="Arial" panose="020B0604020202020204" pitchFamily="34" charset="0"/>
              <a:buChar char="•"/>
              <a:defRPr sz="8423" kern="1200">
                <a:solidFill>
                  <a:schemeClr val="tx1"/>
                </a:solidFill>
                <a:latin typeface="+mn-lt"/>
                <a:ea typeface="+mn-ea"/>
                <a:cs typeface="+mn-cs"/>
              </a:defRPr>
            </a:lvl2pPr>
            <a:lvl3pPr marL="4011651" indent="-802331" algn="l" defTabSz="3209320" rtl="0" eaLnBrk="1" latinLnBrk="0" hangingPunct="1">
              <a:lnSpc>
                <a:spcPct val="90000"/>
              </a:lnSpc>
              <a:spcBef>
                <a:spcPts val="1755"/>
              </a:spcBef>
              <a:buFont typeface="Arial" panose="020B0604020202020204" pitchFamily="34" charset="0"/>
              <a:buChar char="•"/>
              <a:defRPr sz="7019" kern="1200">
                <a:solidFill>
                  <a:schemeClr val="tx1"/>
                </a:solidFill>
                <a:latin typeface="+mn-lt"/>
                <a:ea typeface="+mn-ea"/>
                <a:cs typeface="+mn-cs"/>
              </a:defRPr>
            </a:lvl3pPr>
            <a:lvl4pPr marL="561631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4pPr>
            <a:lvl5pPr marL="722097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5pPr>
            <a:lvl6pPr marL="882563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6pPr>
            <a:lvl7pPr marL="1043029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7pPr>
            <a:lvl8pPr marL="12034951"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8pPr>
            <a:lvl9pPr marL="13639612" indent="-802331" algn="l" defTabSz="3209320" rtl="0" eaLnBrk="1" latinLnBrk="0" hangingPunct="1">
              <a:lnSpc>
                <a:spcPct val="90000"/>
              </a:lnSpc>
              <a:spcBef>
                <a:spcPts val="1755"/>
              </a:spcBef>
              <a:buFont typeface="Arial" panose="020B0604020202020204" pitchFamily="34" charset="0"/>
              <a:buChar char="•"/>
              <a:defRPr sz="6317" kern="1200">
                <a:solidFill>
                  <a:schemeClr val="tx1"/>
                </a:solidFill>
                <a:latin typeface="+mn-lt"/>
                <a:ea typeface="+mn-ea"/>
                <a:cs typeface="+mn-cs"/>
              </a:defRPr>
            </a:lvl9pPr>
          </a:lstStyle>
          <a:p>
            <a:pPr marL="0" indent="0" algn="just">
              <a:buNone/>
            </a:pPr>
            <a:r>
              <a:rPr lang="en-GB" sz="3600" b="1" dirty="0"/>
              <a:t>Conclusions</a:t>
            </a:r>
          </a:p>
          <a:p>
            <a:pPr marL="0" indent="0" algn="just">
              <a:buNone/>
            </a:pPr>
            <a:r>
              <a:rPr lang="en-GB" sz="2400" dirty="0"/>
              <a:t>Overall we find that OSM lacks data on pedestrian specific routes along streets. At best, the length of pavement centre line geometries mapped in OSM reaches around 40% of the mapping potential (assuming that both sides of every walkable road have a sidewalk), which we observe for San Jose, US and Vancouver, CA.</a:t>
            </a:r>
          </a:p>
          <a:p>
            <a:pPr marL="0" indent="0" algn="just">
              <a:buNone/>
            </a:pPr>
            <a:r>
              <a:rPr lang="en-GB" sz="2400" dirty="0"/>
              <a:t>The figure to the left shows the large differences in coverage of </a:t>
            </a:r>
            <a:r>
              <a:rPr lang="en-GB" sz="2400" i="1" dirty="0"/>
              <a:t>“footway”=“sidewalk”</a:t>
            </a:r>
            <a:r>
              <a:rPr lang="en-GB" sz="2400" dirty="0"/>
              <a:t> and </a:t>
            </a:r>
            <a:r>
              <a:rPr lang="en-GB" sz="2400" i="1" dirty="0"/>
              <a:t>“highway”=“footway” </a:t>
            </a:r>
            <a:r>
              <a:rPr lang="en-GB" sz="2400" dirty="0"/>
              <a:t>features. This could be due to a lack of detailed tagging of geometries to distinguish between all pedestrian routes and those specifically on sidewalks, or to the city having many mapped pedestrian-only paths such as those through parks. While this distinction is not critical for routing purposes, assessing the competing demands on street space requires specifically identifying paths along city streets shared with many other transport modes.</a:t>
            </a:r>
          </a:p>
          <a:p>
            <a:pPr marL="0" indent="0" algn="just">
              <a:buNone/>
            </a:pPr>
            <a:r>
              <a:rPr lang="en-GB" sz="2400" dirty="0"/>
              <a:t>We observe a trend of greater pavement centre line coverage in North American cities which are known to be car-dominated. We hypothesise that this could be due to the participation of OSM ‘corporate mappers' that aim to provide routing data for deliveries and logistics.</a:t>
            </a:r>
            <a:r>
              <a:rPr lang="en-GB" sz="2400" baseline="30000" dirty="0"/>
              <a:t>4</a:t>
            </a:r>
            <a:endParaRPr lang="en-GB" sz="2400" dirty="0"/>
          </a:p>
        </p:txBody>
      </p:sp>
      <p:cxnSp>
        <p:nvCxnSpPr>
          <p:cNvPr id="63" name="Connector: Curved 62">
            <a:extLst>
              <a:ext uri="{FF2B5EF4-FFF2-40B4-BE49-F238E27FC236}">
                <a16:creationId xmlns:a16="http://schemas.microsoft.com/office/drawing/2014/main" id="{09485724-2C8E-490C-8047-26CB05C63E02}"/>
              </a:ext>
            </a:extLst>
          </p:cNvPr>
          <p:cNvCxnSpPr>
            <a:cxnSpLocks/>
            <a:stCxn id="2" idx="0"/>
            <a:endCxn id="8" idx="2"/>
          </p:cNvCxnSpPr>
          <p:nvPr/>
        </p:nvCxnSpPr>
        <p:spPr>
          <a:xfrm rot="5400000" flipH="1" flipV="1">
            <a:off x="8883710" y="11616570"/>
            <a:ext cx="1107715" cy="4668342"/>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8A69F21-E5FE-499B-8955-F321F705F786}"/>
              </a:ext>
            </a:extLst>
          </p:cNvPr>
          <p:cNvSpPr txBox="1"/>
          <p:nvPr/>
        </p:nvSpPr>
        <p:spPr>
          <a:xfrm>
            <a:off x="3059734" y="17559642"/>
            <a:ext cx="1988223" cy="369332"/>
          </a:xfrm>
          <a:prstGeom prst="rect">
            <a:avLst/>
          </a:prstGeom>
          <a:noFill/>
        </p:spPr>
        <p:txBody>
          <a:bodyPr wrap="square" rtlCol="0">
            <a:spAutoFit/>
          </a:bodyPr>
          <a:lstStyle/>
          <a:p>
            <a:pPr algn="ctr"/>
            <a:r>
              <a:rPr lang="en-GB" dirty="0"/>
              <a:t>Buildings</a:t>
            </a:r>
          </a:p>
        </p:txBody>
      </p:sp>
      <p:sp>
        <p:nvSpPr>
          <p:cNvPr id="65" name="TextBox 64">
            <a:extLst>
              <a:ext uri="{FF2B5EF4-FFF2-40B4-BE49-F238E27FC236}">
                <a16:creationId xmlns:a16="http://schemas.microsoft.com/office/drawing/2014/main" id="{AF3FE87D-2275-4888-B117-BBE77EACE5AD}"/>
              </a:ext>
            </a:extLst>
          </p:cNvPr>
          <p:cNvSpPr txBox="1"/>
          <p:nvPr/>
        </p:nvSpPr>
        <p:spPr>
          <a:xfrm>
            <a:off x="5942326" y="17570605"/>
            <a:ext cx="2322138" cy="369332"/>
          </a:xfrm>
          <a:prstGeom prst="rect">
            <a:avLst/>
          </a:prstGeom>
          <a:noFill/>
        </p:spPr>
        <p:txBody>
          <a:bodyPr wrap="square" rtlCol="0">
            <a:spAutoFit/>
          </a:bodyPr>
          <a:lstStyle/>
          <a:p>
            <a:pPr algn="ctr"/>
            <a:r>
              <a:rPr lang="en-GB" dirty="0"/>
              <a:t>Road Centre Line</a:t>
            </a:r>
          </a:p>
        </p:txBody>
      </p:sp>
      <p:sp>
        <p:nvSpPr>
          <p:cNvPr id="66" name="TextBox 65">
            <a:extLst>
              <a:ext uri="{FF2B5EF4-FFF2-40B4-BE49-F238E27FC236}">
                <a16:creationId xmlns:a16="http://schemas.microsoft.com/office/drawing/2014/main" id="{48B94F5A-E7A5-4500-ADDD-A30708C473ED}"/>
              </a:ext>
            </a:extLst>
          </p:cNvPr>
          <p:cNvSpPr txBox="1"/>
          <p:nvPr/>
        </p:nvSpPr>
        <p:spPr>
          <a:xfrm>
            <a:off x="9244556" y="17559642"/>
            <a:ext cx="3130735" cy="369332"/>
          </a:xfrm>
          <a:prstGeom prst="rect">
            <a:avLst/>
          </a:prstGeom>
          <a:noFill/>
        </p:spPr>
        <p:txBody>
          <a:bodyPr wrap="square" rtlCol="0">
            <a:spAutoFit/>
          </a:bodyPr>
          <a:lstStyle/>
          <a:p>
            <a:pPr algn="ctr"/>
            <a:r>
              <a:rPr lang="en-GB" dirty="0"/>
              <a:t>Pavement Centre Line</a:t>
            </a:r>
          </a:p>
        </p:txBody>
      </p:sp>
      <p:sp>
        <p:nvSpPr>
          <p:cNvPr id="43" name="TextBox 42"/>
          <p:cNvSpPr txBox="1"/>
          <p:nvPr/>
        </p:nvSpPr>
        <p:spPr>
          <a:xfrm>
            <a:off x="21590793" y="16997927"/>
            <a:ext cx="1864741" cy="369332"/>
          </a:xfrm>
          <a:prstGeom prst="rect">
            <a:avLst/>
          </a:prstGeom>
          <a:noFill/>
        </p:spPr>
        <p:txBody>
          <a:bodyPr wrap="none" rtlCol="0">
            <a:spAutoFit/>
          </a:bodyPr>
          <a:lstStyle/>
          <a:p>
            <a:r>
              <a:rPr lang="en-US" dirty="0"/>
              <a:t>Melbourne, AUS</a:t>
            </a:r>
          </a:p>
        </p:txBody>
      </p:sp>
      <p:sp>
        <p:nvSpPr>
          <p:cNvPr id="44" name="TextBox 43"/>
          <p:cNvSpPr txBox="1"/>
          <p:nvPr/>
        </p:nvSpPr>
        <p:spPr>
          <a:xfrm>
            <a:off x="21590793" y="20413220"/>
            <a:ext cx="1586909" cy="369332"/>
          </a:xfrm>
          <a:prstGeom prst="rect">
            <a:avLst/>
          </a:prstGeom>
          <a:noFill/>
        </p:spPr>
        <p:txBody>
          <a:bodyPr wrap="none" rtlCol="0">
            <a:spAutoFit/>
          </a:bodyPr>
          <a:lstStyle/>
          <a:p>
            <a:r>
              <a:rPr lang="en-US"/>
              <a:t>Warsaw, POL</a:t>
            </a:r>
            <a:endParaRPr lang="en-US" dirty="0"/>
          </a:p>
        </p:txBody>
      </p:sp>
      <p:sp>
        <p:nvSpPr>
          <p:cNvPr id="45" name="TextBox 44"/>
          <p:cNvSpPr txBox="1"/>
          <p:nvPr/>
        </p:nvSpPr>
        <p:spPr>
          <a:xfrm>
            <a:off x="21590793" y="23957527"/>
            <a:ext cx="2039917" cy="369332"/>
          </a:xfrm>
          <a:prstGeom prst="rect">
            <a:avLst/>
          </a:prstGeom>
          <a:noFill/>
        </p:spPr>
        <p:txBody>
          <a:bodyPr wrap="none" rtlCol="0">
            <a:spAutoFit/>
          </a:bodyPr>
          <a:lstStyle/>
          <a:p>
            <a:r>
              <a:rPr lang="en-US" dirty="0"/>
              <a:t>Salt Lake City, US</a:t>
            </a:r>
          </a:p>
        </p:txBody>
      </p:sp>
      <p:cxnSp>
        <p:nvCxnSpPr>
          <p:cNvPr id="53" name="Straight Arrow Connector 52">
            <a:extLst>
              <a:ext uri="{FF2B5EF4-FFF2-40B4-BE49-F238E27FC236}">
                <a16:creationId xmlns:a16="http://schemas.microsoft.com/office/drawing/2014/main" id="{30A73396-3E3F-4779-BAB3-7BB20D63E742}"/>
              </a:ext>
            </a:extLst>
          </p:cNvPr>
          <p:cNvCxnSpPr>
            <a:cxnSpLocks/>
          </p:cNvCxnSpPr>
          <p:nvPr/>
        </p:nvCxnSpPr>
        <p:spPr>
          <a:xfrm>
            <a:off x="2931886" y="24962475"/>
            <a:ext cx="7878037"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BE2789B-7FDB-44B5-A8D0-D1FBBEF93874}"/>
              </a:ext>
            </a:extLst>
          </p:cNvPr>
          <p:cNvSpPr txBox="1"/>
          <p:nvPr/>
        </p:nvSpPr>
        <p:spPr>
          <a:xfrm>
            <a:off x="4020963" y="25039841"/>
            <a:ext cx="5540299" cy="523220"/>
          </a:xfrm>
          <a:prstGeom prst="rect">
            <a:avLst/>
          </a:prstGeom>
          <a:noFill/>
        </p:spPr>
        <p:txBody>
          <a:bodyPr wrap="none" rtlCol="0">
            <a:spAutoFit/>
          </a:bodyPr>
          <a:lstStyle/>
          <a:p>
            <a:r>
              <a:rPr lang="en-US" sz="2800" b="1" dirty="0"/>
              <a:t>Competing for pavement space</a:t>
            </a:r>
          </a:p>
        </p:txBody>
      </p:sp>
      <p:pic>
        <p:nvPicPr>
          <p:cNvPr id="12" name="Picture 11" descr="A picture containing diagram&#10;&#10;Description automatically generated">
            <a:extLst>
              <a:ext uri="{FF2B5EF4-FFF2-40B4-BE49-F238E27FC236}">
                <a16:creationId xmlns:a16="http://schemas.microsoft.com/office/drawing/2014/main" id="{12E34F36-01C7-4854-88A5-5C41082582A9}"/>
              </a:ext>
            </a:extLst>
          </p:cNvPr>
          <p:cNvPicPr>
            <a:picLocks noChangeAspect="1"/>
          </p:cNvPicPr>
          <p:nvPr/>
        </p:nvPicPr>
        <p:blipFill rotWithShape="1">
          <a:blip r:embed="rId15"/>
          <a:srcRect t="22521" b="27706"/>
          <a:stretch/>
        </p:blipFill>
        <p:spPr>
          <a:xfrm>
            <a:off x="3402478" y="22891385"/>
            <a:ext cx="7207870" cy="2035490"/>
          </a:xfrm>
          <a:prstGeom prst="rect">
            <a:avLst/>
          </a:prstGeom>
        </p:spPr>
      </p:pic>
      <p:pic>
        <p:nvPicPr>
          <p:cNvPr id="28" name="Picture 27" descr="Chart&#10;&#10;Description automatically generated">
            <a:extLst>
              <a:ext uri="{FF2B5EF4-FFF2-40B4-BE49-F238E27FC236}">
                <a16:creationId xmlns:a16="http://schemas.microsoft.com/office/drawing/2014/main" id="{497C122A-1568-4EB5-A1A2-AF48B9C509D4}"/>
              </a:ext>
            </a:extLst>
          </p:cNvPr>
          <p:cNvPicPr>
            <a:picLocks noChangeAspect="1"/>
          </p:cNvPicPr>
          <p:nvPr/>
        </p:nvPicPr>
        <p:blipFill>
          <a:blip r:embed="rId16"/>
          <a:stretch>
            <a:fillRect/>
          </a:stretch>
        </p:blipFill>
        <p:spPr>
          <a:xfrm>
            <a:off x="14928846" y="19050000"/>
            <a:ext cx="6363801" cy="8272942"/>
          </a:xfrm>
          <a:prstGeom prst="rect">
            <a:avLst/>
          </a:prstGeom>
        </p:spPr>
      </p:pic>
    </p:spTree>
    <p:extLst>
      <p:ext uri="{BB962C8B-B14F-4D97-AF65-F5344CB8AC3E}">
        <p14:creationId xmlns:p14="http://schemas.microsoft.com/office/powerpoint/2010/main" val="3552670003"/>
      </p:ext>
    </p:extLst>
  </p:cSld>
  <p:clrMapOvr>
    <a:masterClrMapping/>
  </p:clrMapOvr>
</p:sld>
</file>

<file path=ppt/theme/theme1.xml><?xml version="1.0" encoding="utf-8"?>
<a:theme xmlns:a="http://schemas.openxmlformats.org/drawingml/2006/main" name="UCL_Grey_A0_Landscape_Poster_Theme">
  <a:themeElements>
    <a:clrScheme name="UCL Grey Theme">
      <a:dk1>
        <a:srgbClr val="000000"/>
      </a:dk1>
      <a:lt1>
        <a:srgbClr val="FFFFFF"/>
      </a:lt1>
      <a:dk2>
        <a:srgbClr val="8C8279"/>
      </a:dk2>
      <a:lt2>
        <a:srgbClr val="DCDAD7"/>
      </a:lt2>
      <a:accent1>
        <a:srgbClr val="002855"/>
      </a:accent1>
      <a:accent2>
        <a:srgbClr val="D50032"/>
      </a:accent2>
      <a:accent3>
        <a:srgbClr val="EA7600"/>
      </a:accent3>
      <a:accent4>
        <a:srgbClr val="B5BD00"/>
      </a:accent4>
      <a:accent5>
        <a:srgbClr val="AC145A"/>
      </a:accent5>
      <a:accent6>
        <a:srgbClr val="A4DBE8"/>
      </a:accent6>
      <a:hlink>
        <a:srgbClr val="0097A9"/>
      </a:hlink>
      <a:folHlink>
        <a:srgbClr val="0097A9"/>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L_A0_Landscape_Poster_Master.potx" id="{C4B57C85-6A35-44A2-A3FB-7E1C192E1B81}" vid="{30E76ECF-AC67-4D56-A665-6996B823F81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4ADD47B68F244089BBDDC01A883908" ma:contentTypeVersion="13" ma:contentTypeDescription="Create a new document." ma:contentTypeScope="" ma:versionID="1a95ec089373963790b30efd154ab720">
  <xsd:schema xmlns:xsd="http://www.w3.org/2001/XMLSchema" xmlns:xs="http://www.w3.org/2001/XMLSchema" xmlns:p="http://schemas.microsoft.com/office/2006/metadata/properties" xmlns:ns3="d5fb6ed1-db9c-48a3-a5c6-9c2d850d1a1b" xmlns:ns4="31319a9f-c50a-4d3b-8fa9-492cace4e4c3" targetNamespace="http://schemas.microsoft.com/office/2006/metadata/properties" ma:root="true" ma:fieldsID="638ba751aff1c145b5af88aaaab0b652" ns3:_="" ns4:_="">
    <xsd:import namespace="d5fb6ed1-db9c-48a3-a5c6-9c2d850d1a1b"/>
    <xsd:import namespace="31319a9f-c50a-4d3b-8fa9-492cace4e4c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093D280-CC88-44B2-A27A-0AE5D325F8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fb6ed1-db9c-48a3-a5c6-9c2d850d1a1b"/>
    <ds:schemaRef ds:uri="31319a9f-c50a-4d3b-8fa9-492cace4e4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4005A4-B56F-4752-B379-808441D9ECD6}">
  <ds:schemaRefs>
    <ds:schemaRef ds:uri="http://schemas.microsoft.com/sharepoint/v3/contenttype/forms"/>
  </ds:schemaRefs>
</ds:datastoreItem>
</file>

<file path=customXml/itemProps3.xml><?xml version="1.0" encoding="utf-8"?>
<ds:datastoreItem xmlns:ds="http://schemas.openxmlformats.org/officeDocument/2006/customXml" ds:itemID="{CE35FEB0-B839-4E5E-AADA-024AA63178E7}">
  <ds:schemaRefs>
    <ds:schemaRef ds:uri="http://schemas.openxmlformats.org/package/2006/metadata/core-properties"/>
    <ds:schemaRef ds:uri="http://schemas.microsoft.com/office/2006/metadata/properties"/>
    <ds:schemaRef ds:uri="http://schemas.microsoft.com/office/2006/documentManagement/types"/>
    <ds:schemaRef ds:uri="d5fb6ed1-db9c-48a3-a5c6-9c2d850d1a1b"/>
    <ds:schemaRef ds:uri="http://purl.org/dc/dcmitype/"/>
    <ds:schemaRef ds:uri="http://schemas.microsoft.com/office/infopath/2007/PartnerControls"/>
    <ds:schemaRef ds:uri="http://purl.org/dc/elements/1.1/"/>
    <ds:schemaRef ds:uri="http://www.w3.org/XML/1998/namespace"/>
    <ds:schemaRef ds:uri="31319a9f-c50a-4d3b-8fa9-492cace4e4c3"/>
    <ds:schemaRef ds:uri="http://purl.org/dc/terms/"/>
  </ds:schemaRefs>
</ds:datastoreItem>
</file>

<file path=docProps/app.xml><?xml version="1.0" encoding="utf-8"?>
<Properties xmlns="http://schemas.openxmlformats.org/officeDocument/2006/extended-properties" xmlns:vt="http://schemas.openxmlformats.org/officeDocument/2006/docPropsVTypes">
  <Template>UCL_Grey_A0_Landscape_Poster_Theme</Template>
  <TotalTime>0</TotalTime>
  <Words>982</Words>
  <Application>Microsoft Office PowerPoint</Application>
  <PresentationFormat>Custom</PresentationFormat>
  <Paragraphs>102</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UCL_Grey_A0_Landscape_Poster_Theme</vt:lpstr>
      <vt:lpstr>Mapping the space between buildings using Open Street Map</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A0 Landscape Poster Template</dc:subject>
  <dc:creator>Petterson, Helen</dc:creator>
  <cp:keywords>A0 Landscape Poster</cp:keywords>
  <cp:lastModifiedBy>Thompson Sargoni, Obi</cp:lastModifiedBy>
  <cp:revision>34</cp:revision>
  <cp:lastPrinted>2022-03-30T11:13:58Z</cp:lastPrinted>
  <dcterms:created xsi:type="dcterms:W3CDTF">2020-10-13T09:11:49Z</dcterms:created>
  <dcterms:modified xsi:type="dcterms:W3CDTF">2022-04-07T06:30:23Z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ies>
</file>